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notesSlides/notesSlide3.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4.xml" ContentType="application/vnd.openxmlformats-officedocument.presentationml.notesSlide+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notesSlides/notesSlide5.xml" ContentType="application/vnd.openxmlformats-officedocument.presentationml.notesSlide+xml"/>
  <Override PartName="/ppt/comments/comment15.xml" ContentType="application/vnd.openxmlformats-officedocument.presentationml.comments+xml"/>
  <Override PartName="/ppt/notesSlides/notesSlide6.xml" ContentType="application/vnd.openxmlformats-officedocument.presentationml.notesSlide+xml"/>
  <Override PartName="/ppt/comments/comment16.xml" ContentType="application/vnd.openxmlformats-officedocument.presentationml.comments+xml"/>
  <Override PartName="/ppt/notesSlides/notesSlide7.xml" ContentType="application/vnd.openxmlformats-officedocument.presentationml.notesSlide+xml"/>
  <Override PartName="/ppt/comments/comment1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7" r:id="rId1"/>
  </p:sldMasterIdLst>
  <p:notesMasterIdLst>
    <p:notesMasterId r:id="rId25"/>
  </p:notesMasterIdLst>
  <p:sldIdLst>
    <p:sldId id="294" r:id="rId2"/>
    <p:sldId id="258" r:id="rId3"/>
    <p:sldId id="296" r:id="rId4"/>
    <p:sldId id="284" r:id="rId5"/>
    <p:sldId id="286" r:id="rId6"/>
    <p:sldId id="264" r:id="rId7"/>
    <p:sldId id="295" r:id="rId8"/>
    <p:sldId id="265" r:id="rId9"/>
    <p:sldId id="285" r:id="rId10"/>
    <p:sldId id="297" r:id="rId11"/>
    <p:sldId id="283" r:id="rId12"/>
    <p:sldId id="290" r:id="rId13"/>
    <p:sldId id="287" r:id="rId14"/>
    <p:sldId id="293" r:id="rId15"/>
    <p:sldId id="288" r:id="rId16"/>
    <p:sldId id="289" r:id="rId17"/>
    <p:sldId id="292" r:id="rId18"/>
    <p:sldId id="291" r:id="rId19"/>
    <p:sldId id="299" r:id="rId20"/>
    <p:sldId id="298" r:id="rId21"/>
    <p:sldId id="300" r:id="rId22"/>
    <p:sldId id="278" r:id="rId23"/>
    <p:sldId id="280" r:id="rId24"/>
  </p:sldIdLst>
  <p:sldSz cx="9144000" cy="5143500" type="screen16x9"/>
  <p:notesSz cx="6858000" cy="9144000"/>
  <p:embeddedFontLst>
    <p:embeddedFont>
      <p:font typeface="Rockwell" panose="02060603020205020403" pitchFamily="18" charset="0"/>
      <p:regular r:id="rId26"/>
      <p:bold r:id="rId27"/>
      <p:italic r:id="rId28"/>
      <p:boldItalic r:id="rId29"/>
    </p:embeddedFont>
    <p:embeddedFont>
      <p:font typeface="DengXian Light" panose="02010600030101010101" pitchFamily="2" charset="-122"/>
      <p:regular r:id="rId30"/>
    </p:embeddedFont>
    <p:embeddedFont>
      <p:font typeface="Century Schoolbook" panose="02040604050505020304" pitchFamily="18"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DengXian" panose="02010600030101010101" pitchFamily="2" charset="-122"/>
      <p:regular r:id="rId39"/>
      <p:bold r:id="rId40"/>
    </p:embeddedFont>
    <p:embeddedFont>
      <p:font typeface="Varela" panose="020B0604020202020204" charset="0"/>
      <p:regular r:id="rId41"/>
    </p:embeddedFont>
    <p:embeddedFont>
      <p:font typeface="Raleway" panose="020B0604020202020204" charset="0"/>
      <p:regular r:id="rId42"/>
      <p:bold r:id="rId43"/>
      <p:italic r:id="rId44"/>
      <p:boldItalic r:id="rId45"/>
    </p:embeddedFont>
    <p:embeddedFont>
      <p:font typeface="Wingdings 2" panose="05020102010507070707" pitchFamily="18" charset="2"/>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n Lau" initials="" lastIdx="17" clrIdx="0"/>
  <p:cmAuthor id="1" name="Tom Hulbert" initials="" lastIdx="5" clrIdx="1"/>
  <p:cmAuthor id="2" name="Cooper Richmond" initials="" lastIdx="1" clrIdx="2"/>
  <p:cmAuthor id="3" name="whatsinthe BOX" initials="" lastIdx="8" clrIdx="3"/>
  <p:cmAuthor id="4" name="Riley Bowyer" initials="RB" lastIdx="23" clrIdx="4">
    <p:extLst>
      <p:ext uri="{19B8F6BF-5375-455C-9EA6-DF929625EA0E}">
        <p15:presenceInfo xmlns:p15="http://schemas.microsoft.com/office/powerpoint/2012/main" userId="Riley Bowyer" providerId="None"/>
      </p:ext>
    </p:extLst>
  </p:cmAuthor>
  <p:cmAuthor id="5" name="Riley Bowyer" initials="RB [2]" lastIdx="14" clrIdx="5">
    <p:extLst>
      <p:ext uri="{19B8F6BF-5375-455C-9EA6-DF929625EA0E}">
        <p15:presenceInfo xmlns:p15="http://schemas.microsoft.com/office/powerpoint/2012/main" userId="S-1-5-21-4195069598-2995581464-2420799152-119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7"/>
    <a:srgbClr val="0066CC"/>
    <a:srgbClr val="323B32"/>
    <a:srgbClr val="516426"/>
    <a:srgbClr val="C77B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p:cViewPr varScale="1">
        <p:scale>
          <a:sx n="110" d="100"/>
          <a:sy n="110"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8330D09-472C-48CE-AB8D-7F88F56C5304}"/>
    <pc:docChg chg="modSld">
      <pc:chgData name="" userId="" providerId="" clId="Web-{E8330D09-472C-48CE-AB8D-7F88F56C5304}" dt="2018-06-16T18:42:11.628" v="28" actId="1076"/>
      <pc:docMkLst>
        <pc:docMk/>
      </pc:docMkLst>
      <pc:sldChg chg="addSp modSp">
        <pc:chgData name="" userId="" providerId="" clId="Web-{E8330D09-472C-48CE-AB8D-7F88F56C5304}" dt="2018-06-16T18:38:23.555" v="14" actId="1076"/>
        <pc:sldMkLst>
          <pc:docMk/>
          <pc:sldMk cId="4283930218" sldId="292"/>
        </pc:sldMkLst>
        <pc:spChg chg="mod">
          <ac:chgData name="" userId="" providerId="" clId="Web-{E8330D09-472C-48CE-AB8D-7F88F56C5304}" dt="2018-06-16T18:38:16.274" v="11" actId="1076"/>
          <ac:spMkLst>
            <pc:docMk/>
            <pc:sldMk cId="4283930218" sldId="292"/>
            <ac:spMk id="6" creationId="{EB5ACFFB-FCB7-4337-AA4E-3F3889B222E2}"/>
          </ac:spMkLst>
        </pc:spChg>
        <pc:picChg chg="add mod">
          <ac:chgData name="" userId="" providerId="" clId="Web-{E8330D09-472C-48CE-AB8D-7F88F56C5304}" dt="2018-06-16T18:38:23.555" v="14" actId="1076"/>
          <ac:picMkLst>
            <pc:docMk/>
            <pc:sldMk cId="4283930218" sldId="292"/>
            <ac:picMk id="3" creationId="{598CF424-95D0-45BD-BDF2-BCC438583D7C}"/>
          </ac:picMkLst>
        </pc:picChg>
        <pc:picChg chg="mod">
          <ac:chgData name="" userId="" providerId="" clId="Web-{E8330D09-472C-48CE-AB8D-7F88F56C5304}" dt="2018-06-16T18:37:41.804" v="5" actId="1076"/>
          <ac:picMkLst>
            <pc:docMk/>
            <pc:sldMk cId="4283930218" sldId="292"/>
            <ac:picMk id="5" creationId="{4D3E7216-FFC1-47F8-8994-280ECD56786C}"/>
          </ac:picMkLst>
        </pc:picChg>
      </pc:sldChg>
      <pc:sldChg chg="addSp delSp modSp">
        <pc:chgData name="" userId="" providerId="" clId="Web-{E8330D09-472C-48CE-AB8D-7F88F56C5304}" dt="2018-06-16T18:42:11.628" v="28" actId="1076"/>
        <pc:sldMkLst>
          <pc:docMk/>
          <pc:sldMk cId="2537781700" sldId="299"/>
        </pc:sldMkLst>
        <pc:picChg chg="add del mod">
          <ac:chgData name="" userId="" providerId="" clId="Web-{E8330D09-472C-48CE-AB8D-7F88F56C5304}" dt="2018-06-16T18:40:52.900" v="18"/>
          <ac:picMkLst>
            <pc:docMk/>
            <pc:sldMk cId="2537781700" sldId="299"/>
            <ac:picMk id="4" creationId="{25456B52-8E75-448F-A0F5-AB92EF1EB871}"/>
          </ac:picMkLst>
        </pc:picChg>
        <pc:picChg chg="add mod">
          <ac:chgData name="" userId="" providerId="" clId="Web-{E8330D09-472C-48CE-AB8D-7F88F56C5304}" dt="2018-06-16T18:41:32.775" v="26" actId="1076"/>
          <ac:picMkLst>
            <pc:docMk/>
            <pc:sldMk cId="2537781700" sldId="299"/>
            <ac:picMk id="6" creationId="{5EF86B8A-47FD-41BD-BC4A-CA003A1B3684}"/>
          </ac:picMkLst>
        </pc:picChg>
        <pc:picChg chg="add mod">
          <ac:chgData name="" userId="" providerId="" clId="Web-{E8330D09-472C-48CE-AB8D-7F88F56C5304}" dt="2018-06-16T18:42:11.628" v="28" actId="1076"/>
          <ac:picMkLst>
            <pc:docMk/>
            <pc:sldMk cId="2537781700" sldId="299"/>
            <ac:picMk id="8" creationId="{FE4B4D83-85AA-45A0-A9FB-8A50B488C057}"/>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8-06-03T14:02:29.799" idx="4">
    <p:pos x="10" y="10"/>
    <p:text>Barclay</p:text>
    <p:extLst>
      <p:ext uri="{C676402C-5697-4E1C-873F-D02D1690AC5C}">
        <p15:threadingInfo xmlns:p15="http://schemas.microsoft.com/office/powerpoint/2012/main" timeZoneBias="-6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5" dt="2018-06-17T03:54:33.943" idx="12">
    <p:pos x="10" y="10"/>
    <p:text>McArthur</p:text>
    <p:extLst>
      <p:ext uri="{C676402C-5697-4E1C-873F-D02D1690AC5C}">
        <p15:threadingInfo xmlns:p15="http://schemas.microsoft.com/office/powerpoint/2012/main" timeZoneBias="-60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5" dt="2018-06-17T03:53:54.685" idx="7">
    <p:pos x="10" y="10"/>
    <p:text>McArthur</p:text>
    <p:extLst>
      <p:ext uri="{C676402C-5697-4E1C-873F-D02D1690AC5C}">
        <p15:threadingInfo xmlns:p15="http://schemas.microsoft.com/office/powerpoint/2012/main" timeZoneBias="-60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5" dt="2018-06-17T03:54:02.542" idx="8">
    <p:pos x="10" y="10"/>
    <p:text>McArthur</p:text>
    <p:extLst>
      <p:ext uri="{C676402C-5697-4E1C-873F-D02D1690AC5C}">
        <p15:threadingInfo xmlns:p15="http://schemas.microsoft.com/office/powerpoint/2012/main" timeZoneBias="-60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5" dt="2018-06-17T03:54:21.732" idx="11">
    <p:pos x="10" y="10"/>
    <p:text>Wang</p:text>
    <p:extLst>
      <p:ext uri="{C676402C-5697-4E1C-873F-D02D1690AC5C}">
        <p15:threadingInfo xmlns:p15="http://schemas.microsoft.com/office/powerpoint/2012/main" timeZoneBias="-60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5" dt="2018-06-17T03:54:17.361" idx="10">
    <p:pos x="10" y="10"/>
    <p:text>Wang</p:text>
    <p:extLst>
      <p:ext uri="{C676402C-5697-4E1C-873F-D02D1690AC5C}">
        <p15:threadingInfo xmlns:p15="http://schemas.microsoft.com/office/powerpoint/2012/main" timeZoneBias="-60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5" dt="2018-06-17T03:55:21.757" idx="13">
    <p:pos x="10" y="10"/>
    <p:text>Barclay</p:text>
    <p:extLst>
      <p:ext uri="{C676402C-5697-4E1C-873F-D02D1690AC5C}">
        <p15:threadingInfo xmlns:p15="http://schemas.microsoft.com/office/powerpoint/2012/main" timeZoneBias="-60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5" dt="2018-06-17T03:55:21.757" idx="13">
    <p:pos x="10" y="10"/>
    <p:text>Barclay</p:text>
    <p:extLst>
      <p:ext uri="{C676402C-5697-4E1C-873F-D02D1690AC5C}">
        <p15:threadingInfo xmlns:p15="http://schemas.microsoft.com/office/powerpoint/2012/main" timeZoneBias="-60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5" dt="2018-06-17T03:55:32.001" idx="14">
    <p:pos x="10" y="10"/>
    <p:text>Bowyer</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8-06-17T03:52:21.763" idx="1">
    <p:pos x="10" y="10"/>
    <p:text>Barclay</p:text>
    <p:extLst>
      <p:ext uri="{C676402C-5697-4E1C-873F-D02D1690AC5C}">
        <p15:threadingInfo xmlns:p15="http://schemas.microsoft.com/office/powerpoint/2012/main" timeZoneBias="-6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8-06-17T03:52:32.851" idx="2">
    <p:pos x="10" y="10"/>
    <p:text>Barclay</p:text>
    <p:extLst>
      <p:ext uri="{C676402C-5697-4E1C-873F-D02D1690AC5C}">
        <p15:threadingInfo xmlns:p15="http://schemas.microsoft.com/office/powerpoint/2012/main" timeZoneBias="-6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8-06-03T14:03:27.624" idx="8">
    <p:pos x="10" y="10"/>
    <p:text>Bowyer</p:text>
    <p:extLst>
      <p:ext uri="{C676402C-5697-4E1C-873F-D02D1690AC5C}">
        <p15:threadingInfo xmlns:p15="http://schemas.microsoft.com/office/powerpoint/2012/main" timeZoneBias="-6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18-06-03T16:13:46.856" idx="9">
    <p:pos x="10" y="10"/>
    <p:text>Bowyer</p:text>
    <p:extLst>
      <p:ext uri="{C676402C-5697-4E1C-873F-D02D1690AC5C}">
        <p15:threadingInfo xmlns:p15="http://schemas.microsoft.com/office/powerpoint/2012/main" timeZoneBias="-6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18-06-17T03:52:42.040" idx="3">
    <p:pos x="10" y="10"/>
    <p:text>Barclay</p:text>
    <p:extLst>
      <p:ext uri="{C676402C-5697-4E1C-873F-D02D1690AC5C}">
        <p15:threadingInfo xmlns:p15="http://schemas.microsoft.com/office/powerpoint/2012/main" timeZoneBias="-6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18-06-17T03:53:13.065" idx="4">
    <p:pos x="10" y="10"/>
    <p:text>Wang</p:text>
    <p:extLst>
      <p:ext uri="{C676402C-5697-4E1C-873F-D02D1690AC5C}">
        <p15:threadingInfo xmlns:p15="http://schemas.microsoft.com/office/powerpoint/2012/main" timeZoneBias="-6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5" dt="2018-06-17T03:53:21.751" idx="5">
    <p:pos x="10" y="10"/>
    <p:text>Wang</p:text>
    <p:extLst>
      <p:ext uri="{C676402C-5697-4E1C-873F-D02D1690AC5C}">
        <p15:threadingInfo xmlns:p15="http://schemas.microsoft.com/office/powerpoint/2012/main" timeZoneBias="-6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5" dt="2018-06-17T03:53:35.398" idx="6">
    <p:pos x="10" y="10"/>
    <p:text>McArthur</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lang="en" dirty="0"/>
          </a:p>
        </p:txBody>
      </p:sp>
    </p:spTree>
    <p:extLst>
      <p:ext uri="{BB962C8B-B14F-4D97-AF65-F5344CB8AC3E}">
        <p14:creationId xmlns:p14="http://schemas.microsoft.com/office/powerpoint/2010/main" val="98822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642642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AAD347D-5ACD-4C99-B74B-A9C85AD731AF}" type="datetimeFigureOut">
              <a:rPr lang="en-US" smtClean="0"/>
              <a:t>6/17/2018</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4733558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1705287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22445412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otally 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457200" y="4673650"/>
            <a:ext cx="548700" cy="245100"/>
          </a:xfrm>
          <a:prstGeom prst="rect">
            <a:avLst/>
          </a:prstGeom>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9231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2650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6/17/2018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159935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6/17/2018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299158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6/17/2018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5697544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7875683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rt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896620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75175082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6/17/2018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1834321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4AAD347D-5ACD-4C99-B74B-A9C85AD731AF}" type="datetimeFigureOut">
              <a:rPr lang="en-US" smtClean="0"/>
              <a:t>6/17/2018</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pPr marL="0" lvl="0" indent="0" rtl="0">
              <a:spcBef>
                <a:spcPts val="0"/>
              </a:spcBef>
              <a:buNone/>
            </a:pPr>
            <a:fld id="{00000000-1234-1234-1234-123412341234}" type="slidenum">
              <a:rPr lang="en" sz="1000" b="1" smtClean="0">
                <a:solidFill>
                  <a:srgbClr val="FFFFFF"/>
                </a:solidFill>
                <a:latin typeface="Twentieth Century"/>
                <a:ea typeface="Twentieth Century"/>
                <a:cs typeface="Twentieth Century"/>
                <a:sym typeface="Twentieth Century"/>
              </a:rPr>
              <a:t>‹#›</a:t>
            </a:fld>
            <a:endParaRPr lang="en" sz="10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392719988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ransition>
    <p:fade thruBlk="1"/>
  </p:transition>
  <p:hf sldNum="0" hdr="0" ftr="0" dt="0"/>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omments" Target="../comments/comment7.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omments" Target="../comments/commen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comments" Target="../comments/commen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comments" Target="../comments/comment17.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jp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6420-51A9-4183-9D3F-45970EFA1296}"/>
              </a:ext>
            </a:extLst>
          </p:cNvPr>
          <p:cNvSpPr>
            <a:spLocks noGrp="1"/>
          </p:cNvSpPr>
          <p:nvPr>
            <p:ph type="title"/>
          </p:nvPr>
        </p:nvSpPr>
        <p:spPr>
          <a:xfrm>
            <a:off x="6427691" y="4219911"/>
            <a:ext cx="2383800" cy="629700"/>
          </a:xfrm>
        </p:spPr>
        <p:txBody>
          <a:bodyPr>
            <a:normAutofit/>
          </a:bodyPr>
          <a:lstStyle/>
          <a:p>
            <a:r>
              <a:rPr lang="en-AU" sz="2800" dirty="0">
                <a:solidFill>
                  <a:schemeClr val="bg1"/>
                </a:solidFill>
                <a:latin typeface="Rockwell" panose="02060603020205020403" pitchFamily="18" charset="0"/>
              </a:rPr>
              <a:t>Team Apex</a:t>
            </a:r>
          </a:p>
        </p:txBody>
      </p:sp>
      <p:sp>
        <p:nvSpPr>
          <p:cNvPr id="3" name="Content Placeholder 2">
            <a:extLst>
              <a:ext uri="{FF2B5EF4-FFF2-40B4-BE49-F238E27FC236}">
                <a16:creationId xmlns:a16="http://schemas.microsoft.com/office/drawing/2014/main" id="{2D744562-D613-4334-A078-7653312F39EB}"/>
              </a:ext>
            </a:extLst>
          </p:cNvPr>
          <p:cNvSpPr>
            <a:spLocks noGrp="1"/>
          </p:cNvSpPr>
          <p:nvPr>
            <p:ph idx="1"/>
          </p:nvPr>
        </p:nvSpPr>
        <p:spPr>
          <a:xfrm>
            <a:off x="5603965" y="4794069"/>
            <a:ext cx="6666989" cy="2695159"/>
          </a:xfrm>
        </p:spPr>
        <p:txBody>
          <a:bodyPr/>
          <a:lstStyle/>
          <a:p>
            <a:pPr>
              <a:buNone/>
            </a:pPr>
            <a:r>
              <a:rPr lang="en-AU" dirty="0">
                <a:solidFill>
                  <a:schemeClr val="bg1"/>
                </a:solidFill>
                <a:latin typeface="Rockwell" panose="02060603020205020403" pitchFamily="18" charset="0"/>
              </a:rPr>
              <a:t>Brisbane Boys’ College, Australia</a:t>
            </a:r>
          </a:p>
        </p:txBody>
      </p:sp>
    </p:spTree>
    <p:extLst>
      <p:ext uri="{BB962C8B-B14F-4D97-AF65-F5344CB8AC3E}">
        <p14:creationId xmlns:p14="http://schemas.microsoft.com/office/powerpoint/2010/main" val="1694694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6E55-016E-44B2-BF41-68939048A80C}"/>
              </a:ext>
            </a:extLst>
          </p:cNvPr>
          <p:cNvSpPr>
            <a:spLocks noGrp="1"/>
          </p:cNvSpPr>
          <p:nvPr>
            <p:ph type="title"/>
          </p:nvPr>
        </p:nvSpPr>
        <p:spPr/>
        <p:txBody>
          <a:bodyPr/>
          <a:lstStyle/>
          <a:p>
            <a:r>
              <a:rPr lang="en-AU" dirty="0">
                <a:latin typeface="Rockwell" panose="02060603020205020403" pitchFamily="18" charset="0"/>
              </a:rPr>
              <a:t>Game Strategy</a:t>
            </a:r>
          </a:p>
        </p:txBody>
      </p:sp>
      <p:sp>
        <p:nvSpPr>
          <p:cNvPr id="4" name="Text Placeholder 3">
            <a:extLst>
              <a:ext uri="{FF2B5EF4-FFF2-40B4-BE49-F238E27FC236}">
                <a16:creationId xmlns:a16="http://schemas.microsoft.com/office/drawing/2014/main" id="{86E8EDA3-450D-40DB-83B0-E71256DC8B00}"/>
              </a:ext>
            </a:extLst>
          </p:cNvPr>
          <p:cNvSpPr>
            <a:spLocks noGrp="1"/>
          </p:cNvSpPr>
          <p:nvPr>
            <p:ph type="body" sz="half" idx="2"/>
          </p:nvPr>
        </p:nvSpPr>
        <p:spPr/>
        <p:txBody>
          <a:bodyPr/>
          <a:lstStyle/>
          <a:p>
            <a:r>
              <a:rPr lang="en-AU" dirty="0">
                <a:latin typeface="Rockwell" panose="02060603020205020403" pitchFamily="18" charset="0"/>
              </a:rPr>
              <a:t>Team Apex – Australia</a:t>
            </a:r>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15937" b="15937"/>
          <a:stretch>
            <a:fillRect/>
          </a:stretch>
        </p:blipFill>
        <p:spPr/>
      </p:pic>
    </p:spTree>
    <p:extLst>
      <p:ext uri="{BB962C8B-B14F-4D97-AF65-F5344CB8AC3E}">
        <p14:creationId xmlns:p14="http://schemas.microsoft.com/office/powerpoint/2010/main" val="309765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49CCF498-2A49-4B93-AB37-A621945E9C4B}"/>
              </a:ext>
            </a:extLst>
          </p:cNvPr>
          <p:cNvPicPr>
            <a:picLocks noChangeAspect="1"/>
          </p:cNvPicPr>
          <p:nvPr/>
        </p:nvPicPr>
        <p:blipFill rotWithShape="1">
          <a:blip r:embed="rId3">
            <a:clrChange>
              <a:clrFrom>
                <a:srgbClr val="000000"/>
              </a:clrFrom>
              <a:clrTo>
                <a:srgbClr val="000000">
                  <a:alpha val="0"/>
                </a:srgbClr>
              </a:clrTo>
            </a:clrChange>
          </a:blip>
          <a:srcRect l="31000" t="679" r="821" b="617"/>
          <a:stretch/>
        </p:blipFill>
        <p:spPr>
          <a:xfrm>
            <a:off x="2404152" y="66675"/>
            <a:ext cx="4668593" cy="5076825"/>
          </a:xfrm>
          <a:prstGeom prst="rect">
            <a:avLst/>
          </a:prstGeom>
        </p:spPr>
      </p:pic>
      <p:sp>
        <p:nvSpPr>
          <p:cNvPr id="5" name="TextBox 4">
            <a:extLst>
              <a:ext uri="{FF2B5EF4-FFF2-40B4-BE49-F238E27FC236}">
                <a16:creationId xmlns:a16="http://schemas.microsoft.com/office/drawing/2014/main" id="{724AD970-BC42-4BCE-AC38-23F6C2E73155}"/>
              </a:ext>
            </a:extLst>
          </p:cNvPr>
          <p:cNvSpPr txBox="1"/>
          <p:nvPr/>
        </p:nvSpPr>
        <p:spPr>
          <a:xfrm>
            <a:off x="298516" y="619928"/>
            <a:ext cx="2105636" cy="3754874"/>
          </a:xfrm>
          <a:prstGeom prst="rect">
            <a:avLst/>
          </a:prstGeom>
          <a:noFill/>
        </p:spPr>
        <p:txBody>
          <a:bodyPr wrap="square" rtlCol="0">
            <a:spAutoFit/>
          </a:bodyPr>
          <a:lstStyle/>
          <a:p>
            <a:pPr algn="just"/>
            <a:r>
              <a:rPr lang="en-AU" sz="1400" dirty="0">
                <a:solidFill>
                  <a:schemeClr val="bg1"/>
                </a:solidFill>
                <a:latin typeface="Rockwell" panose="02060603020205020403" pitchFamily="18" charset="0"/>
              </a:rPr>
              <a:t>Compartmentalising key calculations across three microcontrollers effectively increases processing speed. SPI is used for Master-Slave communication between controllers, ensuring reliable and fast transmission of data. This reduces time of calculations. This also effectively splits the development of software, making future debugging and optimisation far easier.</a:t>
            </a:r>
          </a:p>
        </p:txBody>
      </p:sp>
      <p:sp>
        <p:nvSpPr>
          <p:cNvPr id="6" name="Rectangle 5">
            <a:extLst>
              <a:ext uri="{FF2B5EF4-FFF2-40B4-BE49-F238E27FC236}">
                <a16:creationId xmlns:a16="http://schemas.microsoft.com/office/drawing/2014/main" id="{400A545B-6479-4536-B843-E323F24E3437}"/>
              </a:ext>
            </a:extLst>
          </p:cNvPr>
          <p:cNvSpPr/>
          <p:nvPr/>
        </p:nvSpPr>
        <p:spPr>
          <a:xfrm>
            <a:off x="7072745" y="0"/>
            <a:ext cx="2147582" cy="5143500"/>
          </a:xfrm>
          <a:prstGeom prst="rect">
            <a:avLst/>
          </a:prstGeom>
          <a:solidFill>
            <a:srgbClr val="353537"/>
          </a:solidFill>
          <a:ln>
            <a:solidFill>
              <a:srgbClr val="323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atin typeface="Rockwell" panose="02060603020205020403" pitchFamily="18" charset="0"/>
              </a:rPr>
              <a:t>Micro-Controller </a:t>
            </a:r>
          </a:p>
          <a:p>
            <a:pPr algn="ctr"/>
            <a:r>
              <a:rPr lang="en-AU" dirty="0">
                <a:latin typeface="Rockwell" panose="02060603020205020403" pitchFamily="18" charset="0"/>
              </a:rPr>
              <a:t>Structure</a:t>
            </a:r>
          </a:p>
        </p:txBody>
      </p:sp>
    </p:spTree>
    <p:extLst>
      <p:ext uri="{BB962C8B-B14F-4D97-AF65-F5344CB8AC3E}">
        <p14:creationId xmlns:p14="http://schemas.microsoft.com/office/powerpoint/2010/main" val="1917472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5267905-9842-4B0B-A1D2-9292C80910D6}"/>
              </a:ext>
            </a:extLst>
          </p:cNvPr>
          <p:cNvGraphicFramePr>
            <a:graphicFrameLocks noGrp="1"/>
          </p:cNvGraphicFramePr>
          <p:nvPr>
            <p:extLst>
              <p:ext uri="{D42A27DB-BD31-4B8C-83A1-F6EECF244321}">
                <p14:modId xmlns:p14="http://schemas.microsoft.com/office/powerpoint/2010/main" val="2417436393"/>
              </p:ext>
            </p:extLst>
          </p:nvPr>
        </p:nvGraphicFramePr>
        <p:xfrm>
          <a:off x="3355394" y="1384438"/>
          <a:ext cx="2527935" cy="2552446"/>
        </p:xfrm>
        <a:graphic>
          <a:graphicData uri="http://schemas.openxmlformats.org/drawingml/2006/table">
            <a:tbl>
              <a:tblPr firstRow="1" firstCol="1" bandRow="1">
                <a:tableStyleId>{D03447BB-5D67-496B-8E87-E561075AD55C}</a:tableStyleId>
              </a:tblPr>
              <a:tblGrid>
                <a:gridCol w="2527935">
                  <a:extLst>
                    <a:ext uri="{9D8B030D-6E8A-4147-A177-3AD203B41FA5}">
                      <a16:colId xmlns:a16="http://schemas.microsoft.com/office/drawing/2014/main" val="3352639301"/>
                    </a:ext>
                  </a:extLst>
                </a:gridCol>
              </a:tblGrid>
              <a:tr h="264160">
                <a:tc>
                  <a:txBody>
                    <a:bodyPr/>
                    <a:lstStyle/>
                    <a:p>
                      <a:pPr algn="ctr">
                        <a:spcBef>
                          <a:spcPts val="600"/>
                        </a:spcBef>
                        <a:spcAft>
                          <a:spcPts val="0"/>
                        </a:spcAft>
                      </a:pPr>
                      <a:r>
                        <a:rPr lang="en-AU" sz="1050" dirty="0">
                          <a:effectLst/>
                        </a:rPr>
                        <a:t>Orbit Logic</a:t>
                      </a:r>
                      <a:endParaRPr lang="en-AU" sz="1050" b="1" dirty="0">
                        <a:effectLst/>
                        <a:latin typeface="Calibri" panose="020F0502020204030204" pitchFamily="34" charset="0"/>
                        <a:ea typeface="DengXian Light"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16293"/>
                  </a:ext>
                </a:extLst>
              </a:tr>
              <a:tr h="264160">
                <a:tc>
                  <a:txBody>
                    <a:bodyPr/>
                    <a:lstStyle/>
                    <a:p>
                      <a:pPr algn="l">
                        <a:lnSpc>
                          <a:spcPct val="130000"/>
                        </a:lnSpc>
                        <a:spcAft>
                          <a:spcPts val="0"/>
                        </a:spcAft>
                      </a:pPr>
                      <a:r>
                        <a:rPr lang="en-AU" sz="1050" dirty="0">
                          <a:effectLst/>
                        </a:rPr>
                        <a:t>Update rotation PID  so the robot either faces forwards, goal tracks when attacking or faces away from our own goal when defending.</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135432"/>
                  </a:ext>
                </a:extLst>
              </a:tr>
              <a:tr h="264160">
                <a:tc>
                  <a:txBody>
                    <a:bodyPr/>
                    <a:lstStyle/>
                    <a:p>
                      <a:pPr algn="l">
                        <a:lnSpc>
                          <a:spcPct val="130000"/>
                        </a:lnSpc>
                        <a:spcAft>
                          <a:spcPts val="0"/>
                        </a:spcAft>
                      </a:pPr>
                      <a:r>
                        <a:rPr lang="en-AU" sz="1050">
                          <a:effectLst/>
                        </a:rPr>
                        <a:t>Calculate optimal direction and speed to move at to either attack or defend</a:t>
                      </a:r>
                      <a:endParaRPr lang="en-AU" sz="105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378724"/>
                  </a:ext>
                </a:extLst>
              </a:tr>
              <a:tr h="264160">
                <a:tc>
                  <a:txBody>
                    <a:bodyPr/>
                    <a:lstStyle/>
                    <a:p>
                      <a:pPr algn="l">
                        <a:lnSpc>
                          <a:spcPct val="130000"/>
                        </a:lnSpc>
                        <a:spcAft>
                          <a:spcPts val="0"/>
                        </a:spcAft>
                      </a:pPr>
                      <a:r>
                        <a:rPr lang="en-AU" sz="1050" dirty="0">
                          <a:effectLst/>
                        </a:rPr>
                        <a:t>If the movement will move the robot out of the field, edit the orbit direction accordingly</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4625857"/>
                  </a:ext>
                </a:extLst>
              </a:tr>
            </a:tbl>
          </a:graphicData>
        </a:graphic>
      </p:graphicFrame>
      <p:graphicFrame>
        <p:nvGraphicFramePr>
          <p:cNvPr id="5" name="Table 4">
            <a:extLst>
              <a:ext uri="{FF2B5EF4-FFF2-40B4-BE49-F238E27FC236}">
                <a16:creationId xmlns:a16="http://schemas.microsoft.com/office/drawing/2014/main" id="{9612725A-FEB1-49D2-8170-2AF2C85A8A4C}"/>
              </a:ext>
            </a:extLst>
          </p:cNvPr>
          <p:cNvGraphicFramePr>
            <a:graphicFrameLocks noGrp="1"/>
          </p:cNvGraphicFramePr>
          <p:nvPr>
            <p:extLst>
              <p:ext uri="{D42A27DB-BD31-4B8C-83A1-F6EECF244321}">
                <p14:modId xmlns:p14="http://schemas.microsoft.com/office/powerpoint/2010/main" val="284648560"/>
              </p:ext>
            </p:extLst>
          </p:nvPr>
        </p:nvGraphicFramePr>
        <p:xfrm>
          <a:off x="248491" y="179985"/>
          <a:ext cx="2147378" cy="245317"/>
        </p:xfrm>
        <a:graphic>
          <a:graphicData uri="http://schemas.openxmlformats.org/drawingml/2006/table">
            <a:tbl>
              <a:tblPr firstRow="1" firstCol="1" bandRow="1">
                <a:tableStyleId>{D03447BB-5D67-496B-8E87-E561075AD55C}</a:tableStyleId>
              </a:tblPr>
              <a:tblGrid>
                <a:gridCol w="2147378">
                  <a:extLst>
                    <a:ext uri="{9D8B030D-6E8A-4147-A177-3AD203B41FA5}">
                      <a16:colId xmlns:a16="http://schemas.microsoft.com/office/drawing/2014/main" val="1422256834"/>
                    </a:ext>
                  </a:extLst>
                </a:gridCol>
              </a:tblGrid>
              <a:tr h="245317">
                <a:tc>
                  <a:txBody>
                    <a:bodyPr/>
                    <a:lstStyle/>
                    <a:p>
                      <a:pPr algn="ctr">
                        <a:spcBef>
                          <a:spcPts val="600"/>
                        </a:spcBef>
                        <a:spcAft>
                          <a:spcPts val="0"/>
                        </a:spcAft>
                      </a:pPr>
                      <a:r>
                        <a:rPr lang="en-AU" sz="1050" dirty="0">
                          <a:effectLst/>
                        </a:rPr>
                        <a:t>IMU Data</a:t>
                      </a:r>
                      <a:endParaRPr lang="en-AU" sz="1050" b="1" dirty="0">
                        <a:effectLst/>
                        <a:latin typeface="Calibri" panose="020F0502020204030204" pitchFamily="34" charset="0"/>
                        <a:ea typeface="DengXian Light"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439259"/>
                  </a:ext>
                </a:extLst>
              </a:tr>
            </a:tbl>
          </a:graphicData>
        </a:graphic>
      </p:graphicFrame>
      <p:graphicFrame>
        <p:nvGraphicFramePr>
          <p:cNvPr id="6" name="Table 5">
            <a:extLst>
              <a:ext uri="{FF2B5EF4-FFF2-40B4-BE49-F238E27FC236}">
                <a16:creationId xmlns:a16="http://schemas.microsoft.com/office/drawing/2014/main" id="{920FA378-ACFD-40C3-8E50-F7FE0FA30772}"/>
              </a:ext>
            </a:extLst>
          </p:cNvPr>
          <p:cNvGraphicFramePr>
            <a:graphicFrameLocks noGrp="1"/>
          </p:cNvGraphicFramePr>
          <p:nvPr>
            <p:extLst>
              <p:ext uri="{D42A27DB-BD31-4B8C-83A1-F6EECF244321}">
                <p14:modId xmlns:p14="http://schemas.microsoft.com/office/powerpoint/2010/main" val="99349362"/>
              </p:ext>
            </p:extLst>
          </p:nvPr>
        </p:nvGraphicFramePr>
        <p:xfrm>
          <a:off x="239232" y="604865"/>
          <a:ext cx="2156637" cy="2526764"/>
        </p:xfrm>
        <a:graphic>
          <a:graphicData uri="http://schemas.openxmlformats.org/drawingml/2006/table">
            <a:tbl>
              <a:tblPr firstRow="1" firstCol="1" bandRow="1">
                <a:tableStyleId>{D03447BB-5D67-496B-8E87-E561075AD55C}</a:tableStyleId>
              </a:tblPr>
              <a:tblGrid>
                <a:gridCol w="2156637">
                  <a:extLst>
                    <a:ext uri="{9D8B030D-6E8A-4147-A177-3AD203B41FA5}">
                      <a16:colId xmlns:a16="http://schemas.microsoft.com/office/drawing/2014/main" val="1063187657"/>
                    </a:ext>
                  </a:extLst>
                </a:gridCol>
              </a:tblGrid>
              <a:tr h="224475">
                <a:tc>
                  <a:txBody>
                    <a:bodyPr/>
                    <a:lstStyle/>
                    <a:p>
                      <a:pPr algn="ctr">
                        <a:spcBef>
                          <a:spcPts val="600"/>
                        </a:spcBef>
                        <a:spcAft>
                          <a:spcPts val="0"/>
                        </a:spcAft>
                      </a:pPr>
                      <a:r>
                        <a:rPr lang="en-AU" sz="1000" dirty="0">
                          <a:effectLst/>
                        </a:rPr>
                        <a:t>Camera Logic</a:t>
                      </a:r>
                      <a:endParaRPr lang="en-AU" sz="1000" b="1" dirty="0">
                        <a:effectLst/>
                        <a:latin typeface="Calibri" panose="020F0502020204030204" pitchFamily="34" charset="0"/>
                        <a:ea typeface="DengXian Light" panose="02010600030101010101" pitchFamily="2" charset="-122"/>
                        <a:cs typeface="Times New Roman" panose="02020603050405020304" pitchFamily="18" charset="0"/>
                      </a:endParaRPr>
                    </a:p>
                  </a:txBody>
                  <a:tcPr marL="68415" marR="6841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961349"/>
                  </a:ext>
                </a:extLst>
              </a:tr>
              <a:tr h="434561">
                <a:tc>
                  <a:txBody>
                    <a:bodyPr/>
                    <a:lstStyle/>
                    <a:p>
                      <a:pPr algn="l">
                        <a:lnSpc>
                          <a:spcPct val="130000"/>
                        </a:lnSpc>
                        <a:spcAft>
                          <a:spcPts val="0"/>
                        </a:spcAft>
                      </a:pPr>
                      <a:r>
                        <a:rPr lang="en-AU" sz="1000" dirty="0">
                          <a:effectLst/>
                        </a:rPr>
                        <a:t>Take a snapshot of the </a:t>
                      </a:r>
                      <a:r>
                        <a:rPr lang="en-AU" sz="1000" dirty="0" err="1">
                          <a:effectLst/>
                        </a:rPr>
                        <a:t>OpenMV</a:t>
                      </a:r>
                      <a:r>
                        <a:rPr lang="en-AU" sz="1000" dirty="0">
                          <a:effectLst/>
                        </a:rPr>
                        <a:t> camera</a:t>
                      </a:r>
                      <a:endParaRPr lang="en-AU"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3463464"/>
                  </a:ext>
                </a:extLst>
              </a:tr>
              <a:tr h="622576">
                <a:tc>
                  <a:txBody>
                    <a:bodyPr/>
                    <a:lstStyle/>
                    <a:p>
                      <a:pPr algn="l">
                        <a:lnSpc>
                          <a:spcPct val="130000"/>
                        </a:lnSpc>
                        <a:spcAft>
                          <a:spcPts val="0"/>
                        </a:spcAft>
                      </a:pPr>
                      <a:r>
                        <a:rPr lang="en-AU" sz="1000" dirty="0">
                          <a:effectLst/>
                        </a:rPr>
                        <a:t>Find the ball and two goals by finding the largest ‘blob’ which is the correct colour</a:t>
                      </a:r>
                      <a:endParaRPr lang="en-AU"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6956926"/>
                  </a:ext>
                </a:extLst>
              </a:tr>
              <a:tr h="622576">
                <a:tc>
                  <a:txBody>
                    <a:bodyPr/>
                    <a:lstStyle/>
                    <a:p>
                      <a:pPr algn="l">
                        <a:lnSpc>
                          <a:spcPct val="130000"/>
                        </a:lnSpc>
                        <a:spcAft>
                          <a:spcPts val="0"/>
                        </a:spcAft>
                      </a:pPr>
                      <a:r>
                        <a:rPr lang="en-AU" sz="1000" dirty="0">
                          <a:effectLst/>
                        </a:rPr>
                        <a:t>Transmit x and y coordinates through Serial to Master Teensy</a:t>
                      </a:r>
                      <a:endParaRPr lang="en-AU"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445485"/>
                  </a:ext>
                </a:extLst>
              </a:tr>
              <a:tr h="622576">
                <a:tc>
                  <a:txBody>
                    <a:bodyPr/>
                    <a:lstStyle/>
                    <a:p>
                      <a:pPr algn="l">
                        <a:lnSpc>
                          <a:spcPct val="130000"/>
                        </a:lnSpc>
                        <a:spcAft>
                          <a:spcPts val="0"/>
                        </a:spcAft>
                      </a:pPr>
                      <a:r>
                        <a:rPr lang="en-AU" sz="1000" dirty="0">
                          <a:effectLst/>
                        </a:rPr>
                        <a:t>Calculate distance and direction of the ball and two goals</a:t>
                      </a:r>
                      <a:endParaRPr lang="en-AU"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68415" marR="6841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3163295"/>
                  </a:ext>
                </a:extLst>
              </a:tr>
            </a:tbl>
          </a:graphicData>
        </a:graphic>
      </p:graphicFrame>
      <p:graphicFrame>
        <p:nvGraphicFramePr>
          <p:cNvPr id="7" name="Table 6">
            <a:extLst>
              <a:ext uri="{FF2B5EF4-FFF2-40B4-BE49-F238E27FC236}">
                <a16:creationId xmlns:a16="http://schemas.microsoft.com/office/drawing/2014/main" id="{55B2408D-14BE-4B7F-94AA-CCAFF4FE59C1}"/>
              </a:ext>
            </a:extLst>
          </p:cNvPr>
          <p:cNvGraphicFramePr>
            <a:graphicFrameLocks noGrp="1"/>
          </p:cNvGraphicFramePr>
          <p:nvPr>
            <p:extLst>
              <p:ext uri="{D42A27DB-BD31-4B8C-83A1-F6EECF244321}">
                <p14:modId xmlns:p14="http://schemas.microsoft.com/office/powerpoint/2010/main" val="448398780"/>
              </p:ext>
            </p:extLst>
          </p:nvPr>
        </p:nvGraphicFramePr>
        <p:xfrm>
          <a:off x="248491" y="3225523"/>
          <a:ext cx="2147379" cy="1790067"/>
        </p:xfrm>
        <a:graphic>
          <a:graphicData uri="http://schemas.openxmlformats.org/drawingml/2006/table">
            <a:tbl>
              <a:tblPr firstRow="1" firstCol="1" bandRow="1">
                <a:tableStyleId>{D03447BB-5D67-496B-8E87-E561075AD55C}</a:tableStyleId>
              </a:tblPr>
              <a:tblGrid>
                <a:gridCol w="2147379">
                  <a:extLst>
                    <a:ext uri="{9D8B030D-6E8A-4147-A177-3AD203B41FA5}">
                      <a16:colId xmlns:a16="http://schemas.microsoft.com/office/drawing/2014/main" val="250123671"/>
                    </a:ext>
                  </a:extLst>
                </a:gridCol>
              </a:tblGrid>
              <a:tr h="212981">
                <a:tc>
                  <a:txBody>
                    <a:bodyPr/>
                    <a:lstStyle/>
                    <a:p>
                      <a:pPr algn="ctr">
                        <a:spcBef>
                          <a:spcPts val="600"/>
                        </a:spcBef>
                        <a:spcAft>
                          <a:spcPts val="0"/>
                        </a:spcAft>
                      </a:pPr>
                      <a:r>
                        <a:rPr lang="en-AU" sz="1050" dirty="0">
                          <a:effectLst/>
                        </a:rPr>
                        <a:t>Light Sensor Logic</a:t>
                      </a:r>
                      <a:endParaRPr lang="en-AU" sz="1050" b="1" dirty="0">
                        <a:effectLst/>
                        <a:latin typeface="Calibri" panose="020F0502020204030204" pitchFamily="34" charset="0"/>
                        <a:ea typeface="DengXian Light"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358431"/>
                  </a:ext>
                </a:extLst>
              </a:tr>
              <a:tr h="328930">
                <a:tc>
                  <a:txBody>
                    <a:bodyPr/>
                    <a:lstStyle/>
                    <a:p>
                      <a:pPr algn="l">
                        <a:lnSpc>
                          <a:spcPct val="130000"/>
                        </a:lnSpc>
                        <a:spcAft>
                          <a:spcPts val="0"/>
                        </a:spcAft>
                      </a:pPr>
                      <a:r>
                        <a:rPr lang="en-AU" sz="1050" dirty="0">
                          <a:effectLst/>
                        </a:rPr>
                        <a:t>Read all Light Sensors</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5597876"/>
                  </a:ext>
                </a:extLst>
              </a:tr>
              <a:tr h="328930">
                <a:tc>
                  <a:txBody>
                    <a:bodyPr/>
                    <a:lstStyle/>
                    <a:p>
                      <a:pPr algn="l">
                        <a:lnSpc>
                          <a:spcPct val="130000"/>
                        </a:lnSpc>
                        <a:spcAft>
                          <a:spcPts val="0"/>
                        </a:spcAft>
                      </a:pPr>
                      <a:r>
                        <a:rPr lang="en-AU" sz="1050" dirty="0">
                          <a:effectLst/>
                        </a:rPr>
                        <a:t>Calculate line angle using vector addition with respect to the robot</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73848"/>
                  </a:ext>
                </a:extLst>
              </a:tr>
              <a:tr h="388859">
                <a:tc>
                  <a:txBody>
                    <a:bodyPr/>
                    <a:lstStyle/>
                    <a:p>
                      <a:pPr algn="l">
                        <a:lnSpc>
                          <a:spcPct val="130000"/>
                        </a:lnSpc>
                        <a:spcAft>
                          <a:spcPts val="0"/>
                        </a:spcAft>
                      </a:pPr>
                      <a:r>
                        <a:rPr lang="en-AU" sz="1050" dirty="0">
                          <a:effectLst/>
                        </a:rPr>
                        <a:t>Check whether robot is out of the field, changing the line angle accordingly</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2205657"/>
                  </a:ext>
                </a:extLst>
              </a:tr>
            </a:tbl>
          </a:graphicData>
        </a:graphic>
      </p:graphicFrame>
      <p:graphicFrame>
        <p:nvGraphicFramePr>
          <p:cNvPr id="8" name="Table 7">
            <a:extLst>
              <a:ext uri="{FF2B5EF4-FFF2-40B4-BE49-F238E27FC236}">
                <a16:creationId xmlns:a16="http://schemas.microsoft.com/office/drawing/2014/main" id="{22E3BEBA-6405-493C-A9F8-7C781B3AB539}"/>
              </a:ext>
            </a:extLst>
          </p:cNvPr>
          <p:cNvGraphicFramePr>
            <a:graphicFrameLocks noGrp="1"/>
          </p:cNvGraphicFramePr>
          <p:nvPr>
            <p:extLst>
              <p:ext uri="{D42A27DB-BD31-4B8C-83A1-F6EECF244321}">
                <p14:modId xmlns:p14="http://schemas.microsoft.com/office/powerpoint/2010/main" val="2914443947"/>
              </p:ext>
            </p:extLst>
          </p:nvPr>
        </p:nvGraphicFramePr>
        <p:xfrm>
          <a:off x="6351750" y="1962351"/>
          <a:ext cx="2384425" cy="1360424"/>
        </p:xfrm>
        <a:graphic>
          <a:graphicData uri="http://schemas.openxmlformats.org/drawingml/2006/table">
            <a:tbl>
              <a:tblPr firstRow="1" firstCol="1" bandRow="1">
                <a:tableStyleId>{D03447BB-5D67-496B-8E87-E561075AD55C}</a:tableStyleId>
              </a:tblPr>
              <a:tblGrid>
                <a:gridCol w="2384425">
                  <a:extLst>
                    <a:ext uri="{9D8B030D-6E8A-4147-A177-3AD203B41FA5}">
                      <a16:colId xmlns:a16="http://schemas.microsoft.com/office/drawing/2014/main" val="3183476721"/>
                    </a:ext>
                  </a:extLst>
                </a:gridCol>
              </a:tblGrid>
              <a:tr h="264160">
                <a:tc>
                  <a:txBody>
                    <a:bodyPr/>
                    <a:lstStyle/>
                    <a:p>
                      <a:pPr algn="ctr">
                        <a:spcBef>
                          <a:spcPts val="600"/>
                        </a:spcBef>
                        <a:spcAft>
                          <a:spcPts val="0"/>
                        </a:spcAft>
                      </a:pPr>
                      <a:r>
                        <a:rPr lang="en-AU" sz="1050" dirty="0">
                          <a:effectLst/>
                        </a:rPr>
                        <a:t>Motors</a:t>
                      </a:r>
                      <a:endParaRPr lang="en-AU" sz="1050" b="1" dirty="0">
                        <a:effectLst/>
                        <a:latin typeface="Calibri" panose="020F0502020204030204" pitchFamily="34" charset="0"/>
                        <a:ea typeface="DengXian Light"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747624"/>
                  </a:ext>
                </a:extLst>
              </a:tr>
              <a:tr h="264160">
                <a:tc>
                  <a:txBody>
                    <a:bodyPr/>
                    <a:lstStyle/>
                    <a:p>
                      <a:pPr algn="l">
                        <a:lnSpc>
                          <a:spcPct val="130000"/>
                        </a:lnSpc>
                        <a:spcAft>
                          <a:spcPts val="0"/>
                        </a:spcAft>
                      </a:pPr>
                      <a:r>
                        <a:rPr lang="en-AU" sz="1050" dirty="0">
                          <a:effectLst/>
                        </a:rPr>
                        <a:t>Calculate the speed each motor needs to run to move in the desired direction, speed and rotation</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665297"/>
                  </a:ext>
                </a:extLst>
              </a:tr>
              <a:tr h="264160">
                <a:tc>
                  <a:txBody>
                    <a:bodyPr/>
                    <a:lstStyle/>
                    <a:p>
                      <a:pPr algn="l">
                        <a:lnSpc>
                          <a:spcPct val="130000"/>
                        </a:lnSpc>
                        <a:spcAft>
                          <a:spcPts val="0"/>
                        </a:spcAft>
                      </a:pPr>
                      <a:r>
                        <a:rPr lang="en-AU" sz="1050" dirty="0">
                          <a:effectLst/>
                        </a:rPr>
                        <a:t>Run the motors accordingly</a:t>
                      </a:r>
                      <a:endParaRPr lang="en-AU" sz="105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879959"/>
                  </a:ext>
                </a:extLst>
              </a:tr>
            </a:tbl>
          </a:graphicData>
        </a:graphic>
      </p:graphicFrame>
      <p:sp>
        <p:nvSpPr>
          <p:cNvPr id="9" name="Rectangle 1">
            <a:extLst>
              <a:ext uri="{FF2B5EF4-FFF2-40B4-BE49-F238E27FC236}">
                <a16:creationId xmlns:a16="http://schemas.microsoft.com/office/drawing/2014/main" id="{2E210B42-EC9D-43D9-8BE7-F8D7CFE50443}"/>
              </a:ext>
            </a:extLst>
          </p:cNvPr>
          <p:cNvSpPr>
            <a:spLocks noChangeArrowheads="1"/>
          </p:cNvSpPr>
          <p:nvPr/>
        </p:nvSpPr>
        <p:spPr bwMode="auto">
          <a:xfrm>
            <a:off x="1646238" y="2550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AU">
              <a:solidFill>
                <a:schemeClr val="bg1"/>
              </a:solidFill>
              <a:latin typeface="Rockwell" panose="02060603020205020403" pitchFamily="18" charset="0"/>
            </a:endParaRPr>
          </a:p>
        </p:txBody>
      </p:sp>
      <p:cxnSp>
        <p:nvCxnSpPr>
          <p:cNvPr id="22" name="Straight Arrow Connector 21">
            <a:extLst>
              <a:ext uri="{FF2B5EF4-FFF2-40B4-BE49-F238E27FC236}">
                <a16:creationId xmlns:a16="http://schemas.microsoft.com/office/drawing/2014/main" id="{C6BE62E6-4E7B-412C-ABF9-60B205F69796}"/>
              </a:ext>
            </a:extLst>
          </p:cNvPr>
          <p:cNvCxnSpPr>
            <a:cxnSpLocks/>
            <a:stCxn id="4" idx="3"/>
            <a:endCxn id="8" idx="1"/>
          </p:cNvCxnSpPr>
          <p:nvPr/>
        </p:nvCxnSpPr>
        <p:spPr>
          <a:xfrm flipV="1">
            <a:off x="5883329" y="2642563"/>
            <a:ext cx="468421" cy="1809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09A360-4C4E-47D1-A0B1-F9846204D76E}"/>
              </a:ext>
            </a:extLst>
          </p:cNvPr>
          <p:cNvCxnSpPr/>
          <p:nvPr/>
        </p:nvCxnSpPr>
        <p:spPr>
          <a:xfrm>
            <a:off x="2395868" y="302643"/>
            <a:ext cx="347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1266CC-BC88-4623-8BCD-5BA205F5A5C7}"/>
              </a:ext>
            </a:extLst>
          </p:cNvPr>
          <p:cNvCxnSpPr>
            <a:cxnSpLocks/>
          </p:cNvCxnSpPr>
          <p:nvPr/>
        </p:nvCxnSpPr>
        <p:spPr>
          <a:xfrm>
            <a:off x="2729023" y="302643"/>
            <a:ext cx="0" cy="157378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1E9BF9F-2A50-4BEB-B9BA-BD236CB139D3}"/>
              </a:ext>
            </a:extLst>
          </p:cNvPr>
          <p:cNvCxnSpPr>
            <a:cxnSpLocks/>
          </p:cNvCxnSpPr>
          <p:nvPr/>
        </p:nvCxnSpPr>
        <p:spPr>
          <a:xfrm>
            <a:off x="2717800" y="1868247"/>
            <a:ext cx="63759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83D7FC3-5399-4329-A82E-9068C53EE7CE}"/>
              </a:ext>
            </a:extLst>
          </p:cNvPr>
          <p:cNvCxnSpPr>
            <a:cxnSpLocks/>
          </p:cNvCxnSpPr>
          <p:nvPr/>
        </p:nvCxnSpPr>
        <p:spPr>
          <a:xfrm>
            <a:off x="2410045" y="2749618"/>
            <a:ext cx="347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7C01729-EACA-46D9-9A01-D058DE3F6562}"/>
              </a:ext>
            </a:extLst>
          </p:cNvPr>
          <p:cNvCxnSpPr>
            <a:cxnSpLocks/>
          </p:cNvCxnSpPr>
          <p:nvPr/>
        </p:nvCxnSpPr>
        <p:spPr>
          <a:xfrm flipV="1">
            <a:off x="2743200" y="2191871"/>
            <a:ext cx="0" cy="5577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60DEFE-4A79-40D5-A7B9-A08465BA8937}"/>
              </a:ext>
            </a:extLst>
          </p:cNvPr>
          <p:cNvCxnSpPr>
            <a:cxnSpLocks/>
          </p:cNvCxnSpPr>
          <p:nvPr/>
        </p:nvCxnSpPr>
        <p:spPr>
          <a:xfrm>
            <a:off x="2733675" y="2204033"/>
            <a:ext cx="63589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16CBA62-824A-4F9C-B43C-D2274ACE5F21}"/>
              </a:ext>
            </a:extLst>
          </p:cNvPr>
          <p:cNvCxnSpPr>
            <a:cxnSpLocks/>
          </p:cNvCxnSpPr>
          <p:nvPr/>
        </p:nvCxnSpPr>
        <p:spPr>
          <a:xfrm>
            <a:off x="2407657" y="4671183"/>
            <a:ext cx="347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E6D0C0F-48C6-4455-856E-30708F041D23}"/>
              </a:ext>
            </a:extLst>
          </p:cNvPr>
          <p:cNvCxnSpPr>
            <a:cxnSpLocks/>
          </p:cNvCxnSpPr>
          <p:nvPr/>
        </p:nvCxnSpPr>
        <p:spPr>
          <a:xfrm flipV="1">
            <a:off x="2740812" y="3331633"/>
            <a:ext cx="0" cy="133955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BB7C503-7B90-4CE8-AE68-8230A8A086AB}"/>
              </a:ext>
            </a:extLst>
          </p:cNvPr>
          <p:cNvCxnSpPr>
            <a:cxnSpLocks/>
          </p:cNvCxnSpPr>
          <p:nvPr/>
        </p:nvCxnSpPr>
        <p:spPr>
          <a:xfrm>
            <a:off x="2728802" y="3340407"/>
            <a:ext cx="640768"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42C22F19-C277-4D1D-9328-D8F0A74D3730}"/>
              </a:ext>
            </a:extLst>
          </p:cNvPr>
          <p:cNvSpPr>
            <a:spLocks noGrp="1"/>
          </p:cNvSpPr>
          <p:nvPr>
            <p:ph type="title"/>
          </p:nvPr>
        </p:nvSpPr>
        <p:spPr>
          <a:xfrm>
            <a:off x="5761037" y="83573"/>
            <a:ext cx="2842635" cy="629700"/>
          </a:xfrm>
        </p:spPr>
        <p:txBody>
          <a:bodyPr>
            <a:normAutofit/>
          </a:bodyPr>
          <a:lstStyle/>
          <a:p>
            <a:r>
              <a:rPr lang="en-AU" dirty="0">
                <a:solidFill>
                  <a:schemeClr val="bg1"/>
                </a:solidFill>
                <a:latin typeface="Rockwell" panose="02060603020205020403" pitchFamily="18" charset="0"/>
              </a:rPr>
              <a:t>Overall Logic</a:t>
            </a:r>
          </a:p>
        </p:txBody>
      </p:sp>
    </p:spTree>
    <p:extLst>
      <p:ext uri="{BB962C8B-B14F-4D97-AF65-F5344CB8AC3E}">
        <p14:creationId xmlns:p14="http://schemas.microsoft.com/office/powerpoint/2010/main" val="525502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70" y="277551"/>
            <a:ext cx="4212029" cy="629700"/>
          </a:xfrm>
        </p:spPr>
        <p:txBody>
          <a:bodyPr>
            <a:normAutofit fontScale="90000"/>
          </a:bodyPr>
          <a:lstStyle/>
          <a:p>
            <a:r>
              <a:rPr lang="en-AU" dirty="0">
                <a:solidFill>
                  <a:schemeClr val="bg1"/>
                </a:solidFill>
                <a:latin typeface="Rockwell" panose="02060603020205020403" pitchFamily="18" charset="0"/>
              </a:rPr>
              <a:t>Ball and Goal Tracking:</a:t>
            </a:r>
          </a:p>
        </p:txBody>
      </p:sp>
      <p:sp>
        <p:nvSpPr>
          <p:cNvPr id="3" name="Content Placeholder 2"/>
          <p:cNvSpPr>
            <a:spLocks noGrp="1"/>
          </p:cNvSpPr>
          <p:nvPr>
            <p:ph idx="1"/>
          </p:nvPr>
        </p:nvSpPr>
        <p:spPr>
          <a:xfrm>
            <a:off x="-16700" y="1426369"/>
            <a:ext cx="4727122" cy="3263504"/>
          </a:xfrm>
        </p:spPr>
        <p:txBody>
          <a:bodyPr>
            <a:normAutofit/>
          </a:bodyPr>
          <a:lstStyle/>
          <a:p>
            <a:pPr algn="just"/>
            <a:r>
              <a:rPr lang="en-AU" sz="1400" dirty="0">
                <a:solidFill>
                  <a:schemeClr val="bg1"/>
                </a:solidFill>
                <a:latin typeface="Rockwell" panose="02060603020205020403" pitchFamily="18" charset="0"/>
              </a:rPr>
              <a:t>The ball and goals are detected via the Open-MV camera. For every snapshot of the camera, the image is scanned for the colours of the ball and goals. Their x and y coordinates are sent through serial communication to the master teensy. The direction of each entity is easily calculated from their coordinates. Exponential functions were modelled so that the distance of each entity can also be calculated with reasonable accuracy. Exponential functions were required because the relation between pixels and distance was exponential due to the mirror shape.</a:t>
            </a:r>
          </a:p>
        </p:txBody>
      </p:sp>
      <p:pic>
        <p:nvPicPr>
          <p:cNvPr id="4" name="Picture 3"/>
          <p:cNvPicPr>
            <a:picLocks noChangeAspect="1"/>
          </p:cNvPicPr>
          <p:nvPr/>
        </p:nvPicPr>
        <p:blipFill>
          <a:blip r:embed="rId2"/>
          <a:stretch>
            <a:fillRect/>
          </a:stretch>
        </p:blipFill>
        <p:spPr>
          <a:xfrm>
            <a:off x="5520789" y="80951"/>
            <a:ext cx="2507919" cy="2496871"/>
          </a:xfrm>
          <a:prstGeom prst="rect">
            <a:avLst/>
          </a:prstGeom>
        </p:spPr>
      </p:pic>
      <p:pic>
        <p:nvPicPr>
          <p:cNvPr id="12" name="Picture 11"/>
          <p:cNvPicPr>
            <a:picLocks noChangeAspect="1"/>
          </p:cNvPicPr>
          <p:nvPr/>
        </p:nvPicPr>
        <p:blipFill>
          <a:blip r:embed="rId3"/>
          <a:stretch>
            <a:fillRect/>
          </a:stretch>
        </p:blipFill>
        <p:spPr>
          <a:xfrm>
            <a:off x="4757694" y="2686582"/>
            <a:ext cx="3700508" cy="2120945"/>
          </a:xfrm>
          <a:prstGeom prst="rect">
            <a:avLst/>
          </a:prstGeom>
        </p:spPr>
      </p:pic>
    </p:spTree>
    <p:extLst>
      <p:ext uri="{BB962C8B-B14F-4D97-AF65-F5344CB8AC3E}">
        <p14:creationId xmlns:p14="http://schemas.microsoft.com/office/powerpoint/2010/main" val="218291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8F6A-F5FC-492B-8988-4584141050FE}"/>
              </a:ext>
            </a:extLst>
          </p:cNvPr>
          <p:cNvSpPr>
            <a:spLocks noGrp="1"/>
          </p:cNvSpPr>
          <p:nvPr>
            <p:ph type="title"/>
          </p:nvPr>
        </p:nvSpPr>
        <p:spPr>
          <a:xfrm>
            <a:off x="-1" y="70475"/>
            <a:ext cx="4772891" cy="629700"/>
          </a:xfrm>
        </p:spPr>
        <p:txBody>
          <a:bodyPr>
            <a:normAutofit fontScale="90000"/>
          </a:bodyPr>
          <a:lstStyle/>
          <a:p>
            <a:r>
              <a:rPr lang="en-AU" dirty="0">
                <a:solidFill>
                  <a:schemeClr val="bg1"/>
                </a:solidFill>
                <a:latin typeface="Rockwell" panose="02060603020205020403" pitchFamily="18" charset="0"/>
              </a:rPr>
              <a:t>Field Co-ordinate System</a:t>
            </a:r>
          </a:p>
        </p:txBody>
      </p:sp>
      <p:sp>
        <p:nvSpPr>
          <p:cNvPr id="3" name="Content Placeholder 2">
            <a:extLst>
              <a:ext uri="{FF2B5EF4-FFF2-40B4-BE49-F238E27FC236}">
                <a16:creationId xmlns:a16="http://schemas.microsoft.com/office/drawing/2014/main" id="{43EBC07E-C700-4D7F-AA3B-1D93CB797EE6}"/>
              </a:ext>
            </a:extLst>
          </p:cNvPr>
          <p:cNvSpPr>
            <a:spLocks noGrp="1"/>
          </p:cNvSpPr>
          <p:nvPr>
            <p:ph idx="1"/>
          </p:nvPr>
        </p:nvSpPr>
        <p:spPr>
          <a:xfrm>
            <a:off x="236220" y="1059803"/>
            <a:ext cx="4762200" cy="2736600"/>
          </a:xfrm>
        </p:spPr>
        <p:txBody>
          <a:bodyPr>
            <a:normAutofit/>
          </a:bodyPr>
          <a:lstStyle/>
          <a:p>
            <a:pPr algn="just">
              <a:buNone/>
            </a:pPr>
            <a:r>
              <a:rPr lang="en-AU" sz="1400" dirty="0">
                <a:solidFill>
                  <a:schemeClr val="bg1"/>
                </a:solidFill>
                <a:latin typeface="Rockwell" panose="02060603020205020403" pitchFamily="18" charset="0"/>
              </a:rPr>
              <a:t>Lidar logic was written with constant goal tracking in mind. The data from the </a:t>
            </a:r>
            <a:r>
              <a:rPr lang="en-AU" sz="1400" dirty="0" err="1">
                <a:solidFill>
                  <a:schemeClr val="bg1"/>
                </a:solidFill>
                <a:latin typeface="Rockwell" panose="02060603020205020403" pitchFamily="18" charset="0"/>
              </a:rPr>
              <a:t>onboard</a:t>
            </a:r>
            <a:r>
              <a:rPr lang="en-AU" sz="1400" dirty="0">
                <a:solidFill>
                  <a:schemeClr val="bg1"/>
                </a:solidFill>
                <a:latin typeface="Rockwell" panose="02060603020205020403" pitchFamily="18" charset="0"/>
              </a:rPr>
              <a:t> IMU is used in calculations to correct for the robot’s heading. This data is interpreted using simple trigonometry to develop an accurate on-field position. In conjunction with the camera, key locations are attributed with a corresponding location and transmitted to the other robot via Bluetooth. This allows for constant and accurate tracking even without line of sight. This development was found to be especially useful for </a:t>
            </a:r>
            <a:r>
              <a:rPr lang="en-AU" sz="1400" dirty="0" err="1">
                <a:solidFill>
                  <a:schemeClr val="bg1"/>
                </a:solidFill>
                <a:latin typeface="Rockwell" panose="02060603020205020403" pitchFamily="18" charset="0"/>
              </a:rPr>
              <a:t>superteam</a:t>
            </a:r>
            <a:r>
              <a:rPr lang="en-AU" sz="1400" dirty="0">
                <a:solidFill>
                  <a:schemeClr val="bg1"/>
                </a:solidFill>
                <a:latin typeface="Rockwell" panose="02060603020205020403" pitchFamily="18" charset="0"/>
              </a:rPr>
              <a:t> due to limited camera range. Location data is used to move the robot into high traffic zones such as in front of the goals.</a:t>
            </a:r>
            <a:endParaRPr lang="en-AU" sz="4400" dirty="0">
              <a:solidFill>
                <a:schemeClr val="bg1"/>
              </a:solidFill>
              <a:latin typeface="Rockwell" panose="02060603020205020403" pitchFamily="18" charset="0"/>
            </a:endParaRPr>
          </a:p>
        </p:txBody>
      </p:sp>
      <p:pic>
        <p:nvPicPr>
          <p:cNvPr id="5" name="Picture 4">
            <a:extLst>
              <a:ext uri="{FF2B5EF4-FFF2-40B4-BE49-F238E27FC236}">
                <a16:creationId xmlns:a16="http://schemas.microsoft.com/office/drawing/2014/main" id="{59319B50-0B7B-4CFE-93A6-42E6CE84F722}"/>
              </a:ext>
            </a:extLst>
          </p:cNvPr>
          <p:cNvPicPr>
            <a:picLocks noChangeAspect="1"/>
          </p:cNvPicPr>
          <p:nvPr/>
        </p:nvPicPr>
        <p:blipFill>
          <a:blip r:embed="rId2">
            <a:clrChange>
              <a:clrFrom>
                <a:srgbClr val="BCC3BE"/>
              </a:clrFrom>
              <a:clrTo>
                <a:srgbClr val="BCC3BE">
                  <a:alpha val="0"/>
                </a:srgbClr>
              </a:clrTo>
            </a:clrChange>
          </a:blip>
          <a:stretch>
            <a:fillRect/>
          </a:stretch>
        </p:blipFill>
        <p:spPr>
          <a:xfrm>
            <a:off x="4832323" y="-143647"/>
            <a:ext cx="3639874" cy="5143500"/>
          </a:xfrm>
          <a:prstGeom prst="rect">
            <a:avLst/>
          </a:prstGeom>
        </p:spPr>
      </p:pic>
      <p:sp>
        <p:nvSpPr>
          <p:cNvPr id="6" name="Oval 5">
            <a:extLst>
              <a:ext uri="{FF2B5EF4-FFF2-40B4-BE49-F238E27FC236}">
                <a16:creationId xmlns:a16="http://schemas.microsoft.com/office/drawing/2014/main" id="{3E473028-AE74-4E52-BF65-77EA7966B895}"/>
              </a:ext>
            </a:extLst>
          </p:cNvPr>
          <p:cNvSpPr/>
          <p:nvPr/>
        </p:nvSpPr>
        <p:spPr>
          <a:xfrm>
            <a:off x="5759450" y="3648075"/>
            <a:ext cx="126103" cy="12610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solidFill>
                <a:schemeClr val="bg1"/>
              </a:solidFill>
              <a:latin typeface="Rockwell" panose="02060603020205020403" pitchFamily="18" charset="0"/>
            </a:endParaRPr>
          </a:p>
        </p:txBody>
      </p:sp>
      <p:pic>
        <p:nvPicPr>
          <p:cNvPr id="7" name="Picture 6"/>
          <p:cNvPicPr>
            <a:picLocks noChangeAspect="1"/>
          </p:cNvPicPr>
          <p:nvPr/>
        </p:nvPicPr>
        <p:blipFill>
          <a:blip r:embed="rId3"/>
          <a:stretch>
            <a:fillRect/>
          </a:stretch>
        </p:blipFill>
        <p:spPr>
          <a:xfrm>
            <a:off x="236220" y="3796403"/>
            <a:ext cx="4986944" cy="1203450"/>
          </a:xfrm>
          <a:prstGeom prst="rect">
            <a:avLst/>
          </a:prstGeom>
        </p:spPr>
      </p:pic>
    </p:spTree>
    <p:extLst>
      <p:ext uri="{BB962C8B-B14F-4D97-AF65-F5344CB8AC3E}">
        <p14:creationId xmlns:p14="http://schemas.microsoft.com/office/powerpoint/2010/main" val="4248986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3"/>
            <a:ext cx="2383800" cy="629700"/>
          </a:xfrm>
        </p:spPr>
        <p:txBody>
          <a:bodyPr>
            <a:normAutofit fontScale="90000"/>
          </a:bodyPr>
          <a:lstStyle/>
          <a:p>
            <a:r>
              <a:rPr lang="en-AU" dirty="0">
                <a:solidFill>
                  <a:schemeClr val="bg1"/>
                </a:solidFill>
                <a:latin typeface="Rockwell" panose="02060603020205020403" pitchFamily="18" charset="0"/>
              </a:rPr>
              <a:t>Orbit (Attacker)</a:t>
            </a:r>
          </a:p>
        </p:txBody>
      </p:sp>
      <p:sp>
        <p:nvSpPr>
          <p:cNvPr id="5" name="TextBox 4"/>
          <p:cNvSpPr txBox="1"/>
          <p:nvPr/>
        </p:nvSpPr>
        <p:spPr>
          <a:xfrm>
            <a:off x="0" y="1488874"/>
            <a:ext cx="5120312" cy="2554545"/>
          </a:xfrm>
          <a:prstGeom prst="rect">
            <a:avLst/>
          </a:prstGeom>
          <a:noFill/>
        </p:spPr>
        <p:txBody>
          <a:bodyPr wrap="none" rtlCol="0">
            <a:spAutoFit/>
          </a:bodyPr>
          <a:lstStyle/>
          <a:p>
            <a:r>
              <a:rPr lang="en-AU" sz="1600" dirty="0">
                <a:solidFill>
                  <a:schemeClr val="bg1"/>
                </a:solidFill>
                <a:latin typeface="Rockwell" panose="02060603020205020403" pitchFamily="18" charset="0"/>
              </a:rPr>
              <a:t>The orbit is undoubtedly the most fundamental</a:t>
            </a:r>
          </a:p>
          <a:p>
            <a:r>
              <a:rPr lang="en-AU" sz="1600" dirty="0">
                <a:solidFill>
                  <a:schemeClr val="bg1"/>
                </a:solidFill>
                <a:latin typeface="Rockwell" panose="02060603020205020403" pitchFamily="18" charset="0"/>
              </a:rPr>
              <a:t>part of the robot. There are four main parts to it.</a:t>
            </a:r>
          </a:p>
          <a:p>
            <a:r>
              <a:rPr lang="en-AU" sz="1600" dirty="0">
                <a:solidFill>
                  <a:schemeClr val="bg1"/>
                </a:solidFill>
                <a:latin typeface="Rockwell" panose="02060603020205020403" pitchFamily="18" charset="0"/>
              </a:rPr>
              <a:t>If the robot cannot see the ball, it positions itself</a:t>
            </a:r>
          </a:p>
          <a:p>
            <a:r>
              <a:rPr lang="en-AU" sz="1600" dirty="0">
                <a:solidFill>
                  <a:schemeClr val="bg1"/>
                </a:solidFill>
                <a:latin typeface="Rockwell" panose="02060603020205020403" pitchFamily="18" charset="0"/>
              </a:rPr>
              <a:t>in the centre of the field so that it can have the best</a:t>
            </a:r>
          </a:p>
          <a:p>
            <a:r>
              <a:rPr lang="en-AU" sz="1600" dirty="0">
                <a:solidFill>
                  <a:schemeClr val="bg1"/>
                </a:solidFill>
                <a:latin typeface="Rockwell" panose="02060603020205020403" pitchFamily="18" charset="0"/>
              </a:rPr>
              <a:t>chance of seeing the ball again. If the ball is in front</a:t>
            </a:r>
          </a:p>
          <a:p>
            <a:r>
              <a:rPr lang="en-AU" sz="1600" dirty="0">
                <a:solidFill>
                  <a:schemeClr val="bg1"/>
                </a:solidFill>
                <a:latin typeface="Rockwell" panose="02060603020205020403" pitchFamily="18" charset="0"/>
              </a:rPr>
              <a:t>of the robot, it moves forwards with a slight baring</a:t>
            </a:r>
          </a:p>
          <a:p>
            <a:r>
              <a:rPr lang="en-AU" sz="1600" dirty="0">
                <a:solidFill>
                  <a:schemeClr val="bg1"/>
                </a:solidFill>
                <a:latin typeface="Rockwell" panose="02060603020205020403" pitchFamily="18" charset="0"/>
              </a:rPr>
              <a:t>towards the ball. If the ball is far away, it moves </a:t>
            </a:r>
          </a:p>
          <a:p>
            <a:r>
              <a:rPr lang="en-AU" sz="1600" dirty="0">
                <a:solidFill>
                  <a:schemeClr val="bg1"/>
                </a:solidFill>
                <a:latin typeface="Rockwell" panose="02060603020205020403" pitchFamily="18" charset="0"/>
              </a:rPr>
              <a:t>directly towards the ball. Otherwise, it moves at an</a:t>
            </a:r>
          </a:p>
          <a:p>
            <a:r>
              <a:rPr lang="en-AU" sz="1600" dirty="0">
                <a:solidFill>
                  <a:schemeClr val="bg1"/>
                </a:solidFill>
                <a:latin typeface="Rockwell" panose="02060603020205020403" pitchFamily="18" charset="0"/>
              </a:rPr>
              <a:t>angle perpendicular to the ball to get behind it so it</a:t>
            </a:r>
          </a:p>
          <a:p>
            <a:r>
              <a:rPr lang="en-AU" sz="1600" dirty="0">
                <a:solidFill>
                  <a:schemeClr val="bg1"/>
                </a:solidFill>
                <a:latin typeface="Rockwell" panose="02060603020205020403" pitchFamily="18" charset="0"/>
              </a:rPr>
              <a:t>can then attack forwards.</a:t>
            </a:r>
          </a:p>
        </p:txBody>
      </p:sp>
      <p:pic>
        <p:nvPicPr>
          <p:cNvPr id="7" name="Picture 6"/>
          <p:cNvPicPr>
            <a:picLocks noChangeAspect="1"/>
          </p:cNvPicPr>
          <p:nvPr/>
        </p:nvPicPr>
        <p:blipFill>
          <a:blip r:embed="rId2"/>
          <a:stretch>
            <a:fillRect/>
          </a:stretch>
        </p:blipFill>
        <p:spPr>
          <a:xfrm>
            <a:off x="5226844" y="273843"/>
            <a:ext cx="3136106" cy="4471988"/>
          </a:xfrm>
          <a:prstGeom prst="rect">
            <a:avLst/>
          </a:prstGeom>
        </p:spPr>
      </p:pic>
    </p:spTree>
    <p:extLst>
      <p:ext uri="{BB962C8B-B14F-4D97-AF65-F5344CB8AC3E}">
        <p14:creationId xmlns:p14="http://schemas.microsoft.com/office/powerpoint/2010/main" val="1318817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3305"/>
            <a:ext cx="2383800" cy="629700"/>
          </a:xfrm>
        </p:spPr>
        <p:txBody>
          <a:bodyPr>
            <a:normAutofit/>
          </a:bodyPr>
          <a:lstStyle/>
          <a:p>
            <a:r>
              <a:rPr lang="en-AU" dirty="0">
                <a:solidFill>
                  <a:schemeClr val="bg1"/>
                </a:solidFill>
                <a:latin typeface="Rockwell" panose="02060603020205020403" pitchFamily="18" charset="0"/>
              </a:rPr>
              <a:t>Motors</a:t>
            </a:r>
          </a:p>
        </p:txBody>
      </p:sp>
      <p:sp>
        <p:nvSpPr>
          <p:cNvPr id="5" name="TextBox 4"/>
          <p:cNvSpPr txBox="1"/>
          <p:nvPr/>
        </p:nvSpPr>
        <p:spPr>
          <a:xfrm>
            <a:off x="110042" y="850639"/>
            <a:ext cx="3446962" cy="3785652"/>
          </a:xfrm>
          <a:prstGeom prst="rect">
            <a:avLst/>
          </a:prstGeom>
          <a:noFill/>
        </p:spPr>
        <p:txBody>
          <a:bodyPr wrap="square" rtlCol="0">
            <a:spAutoFit/>
          </a:bodyPr>
          <a:lstStyle/>
          <a:p>
            <a:r>
              <a:rPr lang="en-AU" sz="1600" dirty="0">
                <a:solidFill>
                  <a:schemeClr val="bg1"/>
                </a:solidFill>
                <a:latin typeface="Rockwell" panose="02060603020205020403" pitchFamily="18" charset="0"/>
              </a:rPr>
              <a:t>Knowing the direction, speed and rotation we want the robot to move in is all good and well but how do we physically move according to those parameters? Vector mathematics was used to calculate the relative speed each wheel needs to move in order to move in a certain direction. Each speed was scaled up to 255 before the rotation was added to rotate in the same direction. The speeds are then scaled again so that the fastest motor is at the desired speed.</a:t>
            </a:r>
          </a:p>
        </p:txBody>
      </p:sp>
      <p:pic>
        <p:nvPicPr>
          <p:cNvPr id="6" name="Picture 5"/>
          <p:cNvPicPr>
            <a:picLocks noChangeAspect="1"/>
          </p:cNvPicPr>
          <p:nvPr/>
        </p:nvPicPr>
        <p:blipFill>
          <a:blip r:embed="rId2"/>
          <a:stretch>
            <a:fillRect/>
          </a:stretch>
        </p:blipFill>
        <p:spPr>
          <a:xfrm>
            <a:off x="3557004" y="850639"/>
            <a:ext cx="5194121" cy="3294553"/>
          </a:xfrm>
          <a:prstGeom prst="rect">
            <a:avLst/>
          </a:prstGeom>
        </p:spPr>
      </p:pic>
    </p:spTree>
    <p:extLst>
      <p:ext uri="{BB962C8B-B14F-4D97-AF65-F5344CB8AC3E}">
        <p14:creationId xmlns:p14="http://schemas.microsoft.com/office/powerpoint/2010/main" val="338043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8F6A-F5FC-492B-8988-4584141050FE}"/>
              </a:ext>
            </a:extLst>
          </p:cNvPr>
          <p:cNvSpPr>
            <a:spLocks noGrp="1"/>
          </p:cNvSpPr>
          <p:nvPr>
            <p:ph type="title"/>
          </p:nvPr>
        </p:nvSpPr>
        <p:spPr>
          <a:xfrm>
            <a:off x="-1" y="0"/>
            <a:ext cx="3075709" cy="629700"/>
          </a:xfrm>
        </p:spPr>
        <p:txBody>
          <a:bodyPr>
            <a:normAutofit/>
          </a:bodyPr>
          <a:lstStyle/>
          <a:p>
            <a:r>
              <a:rPr lang="en-AU" dirty="0">
                <a:solidFill>
                  <a:schemeClr val="bg1"/>
                </a:solidFill>
                <a:latin typeface="Rockwell" panose="02060603020205020403" pitchFamily="18" charset="0"/>
              </a:rPr>
              <a:t>Line Avoidance</a:t>
            </a:r>
          </a:p>
        </p:txBody>
      </p:sp>
      <p:pic>
        <p:nvPicPr>
          <p:cNvPr id="5" name="Content Placeholder 4">
            <a:extLst>
              <a:ext uri="{FF2B5EF4-FFF2-40B4-BE49-F238E27FC236}">
                <a16:creationId xmlns:a16="http://schemas.microsoft.com/office/drawing/2014/main" id="{4D3E7216-FFC1-47F8-8994-280ECD56786C}"/>
              </a:ext>
            </a:extLst>
          </p:cNvPr>
          <p:cNvPicPr>
            <a:picLocks noGrp="1" noChangeAspect="1"/>
          </p:cNvPicPr>
          <p:nvPr>
            <p:ph idx="1"/>
          </p:nvPr>
        </p:nvPicPr>
        <p:blipFill>
          <a:blip r:embed="rId2">
            <a:clrChange>
              <a:clrFrom>
                <a:srgbClr val="BDC2BE"/>
              </a:clrFrom>
              <a:clrTo>
                <a:srgbClr val="BDC2BE">
                  <a:alpha val="0"/>
                </a:srgbClr>
              </a:clrTo>
            </a:clrChange>
          </a:blip>
          <a:stretch>
            <a:fillRect/>
          </a:stretch>
        </p:blipFill>
        <p:spPr>
          <a:xfrm>
            <a:off x="4098758" y="-166254"/>
            <a:ext cx="4353402" cy="3263900"/>
          </a:xfrm>
        </p:spPr>
      </p:pic>
      <p:sp>
        <p:nvSpPr>
          <p:cNvPr id="6" name="Rectangle 5">
            <a:extLst>
              <a:ext uri="{FF2B5EF4-FFF2-40B4-BE49-F238E27FC236}">
                <a16:creationId xmlns:a16="http://schemas.microsoft.com/office/drawing/2014/main" id="{EB5ACFFB-FCB7-4337-AA4E-3F3889B222E2}"/>
              </a:ext>
            </a:extLst>
          </p:cNvPr>
          <p:cNvSpPr/>
          <p:nvPr/>
        </p:nvSpPr>
        <p:spPr>
          <a:xfrm>
            <a:off x="0" y="1074534"/>
            <a:ext cx="4572000" cy="1384995"/>
          </a:xfrm>
          <a:prstGeom prst="rect">
            <a:avLst/>
          </a:prstGeom>
        </p:spPr>
        <p:txBody>
          <a:bodyPr wrap="square">
            <a:spAutoFit/>
          </a:bodyPr>
          <a:lstStyle/>
          <a:p>
            <a:r>
              <a:rPr lang="en-US" sz="1400" dirty="0">
                <a:solidFill>
                  <a:schemeClr val="bg1"/>
                </a:solidFill>
                <a:latin typeface="Rockwell" panose="02060603020205020403" pitchFamily="18" charset="0"/>
              </a:rPr>
              <a:t>The Robot detects the line via 24 light sensors. Each light sensor has been assigned a unique vector. Upon detecting the line, the vectors of all sensors that have been triggered are summed. This produces a final vector that leads the robot back into the field of play in minimal time.</a:t>
            </a:r>
            <a:endParaRPr lang="en-AU" sz="1400" dirty="0">
              <a:solidFill>
                <a:schemeClr val="bg1"/>
              </a:solidFill>
              <a:latin typeface="Rockwell" panose="02060603020205020403" pitchFamily="18" charset="0"/>
            </a:endParaRPr>
          </a:p>
        </p:txBody>
      </p:sp>
      <p:pic>
        <p:nvPicPr>
          <p:cNvPr id="3" name="Picture 3" descr="A picture containing indoor&#10;&#10;Description generated with high confidence">
            <a:extLst>
              <a:ext uri="{FF2B5EF4-FFF2-40B4-BE49-F238E27FC236}">
                <a16:creationId xmlns:a16="http://schemas.microsoft.com/office/drawing/2014/main" id="{598CF424-95D0-45BD-BDF2-BCC438583D7C}"/>
              </a:ext>
            </a:extLst>
          </p:cNvPr>
          <p:cNvPicPr>
            <a:picLocks noChangeAspect="1"/>
          </p:cNvPicPr>
          <p:nvPr/>
        </p:nvPicPr>
        <p:blipFill>
          <a:blip r:embed="rId3"/>
          <a:stretch>
            <a:fillRect/>
          </a:stretch>
        </p:blipFill>
        <p:spPr>
          <a:xfrm>
            <a:off x="1600198" y="2462078"/>
            <a:ext cx="5153891" cy="2359869"/>
          </a:xfrm>
          <a:prstGeom prst="rect">
            <a:avLst/>
          </a:prstGeom>
        </p:spPr>
      </p:pic>
    </p:spTree>
    <p:extLst>
      <p:ext uri="{BB962C8B-B14F-4D97-AF65-F5344CB8AC3E}">
        <p14:creationId xmlns:p14="http://schemas.microsoft.com/office/powerpoint/2010/main" val="4283930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8F6A-F5FC-492B-8988-4584141050FE}"/>
              </a:ext>
            </a:extLst>
          </p:cNvPr>
          <p:cNvSpPr>
            <a:spLocks noGrp="1"/>
          </p:cNvSpPr>
          <p:nvPr>
            <p:ph type="title"/>
          </p:nvPr>
        </p:nvSpPr>
        <p:spPr>
          <a:xfrm>
            <a:off x="0" y="-114300"/>
            <a:ext cx="3782291" cy="629700"/>
          </a:xfrm>
        </p:spPr>
        <p:txBody>
          <a:bodyPr>
            <a:normAutofit/>
          </a:bodyPr>
          <a:lstStyle/>
          <a:p>
            <a:r>
              <a:rPr lang="en-AU" dirty="0">
                <a:solidFill>
                  <a:schemeClr val="bg1"/>
                </a:solidFill>
                <a:latin typeface="Rockwell" panose="02060603020205020403" pitchFamily="18" charset="0"/>
              </a:rPr>
              <a:t>Light Sensor Logic</a:t>
            </a:r>
          </a:p>
        </p:txBody>
      </p:sp>
      <p:pic>
        <p:nvPicPr>
          <p:cNvPr id="9" name="Picture 8">
            <a:extLst>
              <a:ext uri="{FF2B5EF4-FFF2-40B4-BE49-F238E27FC236}">
                <a16:creationId xmlns:a16="http://schemas.microsoft.com/office/drawing/2014/main" id="{063DD2A0-6593-4B38-A037-DEAB7EC8FE37}"/>
              </a:ext>
            </a:extLst>
          </p:cNvPr>
          <p:cNvPicPr>
            <a:picLocks noChangeAspect="1"/>
          </p:cNvPicPr>
          <p:nvPr/>
        </p:nvPicPr>
        <p:blipFill>
          <a:blip r:embed="rId2">
            <a:clrChange>
              <a:clrFrom>
                <a:srgbClr val="00331A"/>
              </a:clrFrom>
              <a:clrTo>
                <a:srgbClr val="00331A">
                  <a:alpha val="0"/>
                </a:srgbClr>
              </a:clrTo>
            </a:clrChange>
          </a:blip>
          <a:stretch>
            <a:fillRect/>
          </a:stretch>
        </p:blipFill>
        <p:spPr>
          <a:xfrm>
            <a:off x="-113607" y="351779"/>
            <a:ext cx="9144000" cy="4658871"/>
          </a:xfrm>
          <a:prstGeom prst="rect">
            <a:avLst/>
          </a:prstGeom>
        </p:spPr>
      </p:pic>
    </p:spTree>
    <p:extLst>
      <p:ext uri="{BB962C8B-B14F-4D97-AF65-F5344CB8AC3E}">
        <p14:creationId xmlns:p14="http://schemas.microsoft.com/office/powerpoint/2010/main" val="247216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2480"/>
            <a:ext cx="7269480" cy="994172"/>
          </a:xfrm>
        </p:spPr>
        <p:txBody>
          <a:bodyPr/>
          <a:lstStyle/>
          <a:p>
            <a:r>
              <a:rPr lang="en-AU" dirty="0">
                <a:solidFill>
                  <a:schemeClr val="bg1"/>
                </a:solidFill>
                <a:latin typeface="Rockwell" panose="02060603020205020403" pitchFamily="18" charset="0"/>
              </a:rPr>
              <a:t>Bluetooth</a:t>
            </a:r>
          </a:p>
        </p:txBody>
      </p:sp>
      <p:sp>
        <p:nvSpPr>
          <p:cNvPr id="3" name="Content Placeholder 2"/>
          <p:cNvSpPr>
            <a:spLocks noGrp="1"/>
          </p:cNvSpPr>
          <p:nvPr>
            <p:ph idx="1"/>
          </p:nvPr>
        </p:nvSpPr>
        <p:spPr>
          <a:xfrm>
            <a:off x="168804" y="766800"/>
            <a:ext cx="6446520" cy="3263503"/>
          </a:xfrm>
        </p:spPr>
        <p:txBody>
          <a:bodyPr>
            <a:normAutofit/>
          </a:bodyPr>
          <a:lstStyle/>
          <a:p>
            <a:pPr marL="0" indent="0" algn="just">
              <a:buNone/>
            </a:pPr>
            <a:r>
              <a:rPr lang="en-AU" sz="1600" dirty="0">
                <a:solidFill>
                  <a:schemeClr val="bg1"/>
                </a:solidFill>
                <a:latin typeface="Rockwell" panose="02060603020205020403" pitchFamily="18" charset="0"/>
              </a:rPr>
              <a:t>Two Bluetooth modules on each robot allow for inter-robot communication. They are set up in a master-slave configuration. This allows for the inclusion of advanced strategy. These modules were used to convey key information such as ball and opposition position. This data was gathered from use of our field positioning system. Advanced strategy such as a defender swapping to an attacker depending on proximity of the ball was enabled through the use of this communication protocol.</a:t>
            </a:r>
          </a:p>
          <a:p>
            <a:endParaRPr lang="en-AU" sz="1800" dirty="0">
              <a:latin typeface="Rockwell" panose="02060603020205020403" pitchFamily="18" charset="0"/>
            </a:endParaRPr>
          </a:p>
        </p:txBody>
      </p:sp>
      <p:pic>
        <p:nvPicPr>
          <p:cNvPr id="6" name="Picture 6" descr="A close up of a screen&#10;&#10;Description generated with high confidence">
            <a:extLst>
              <a:ext uri="{FF2B5EF4-FFF2-40B4-BE49-F238E27FC236}">
                <a16:creationId xmlns:a16="http://schemas.microsoft.com/office/drawing/2014/main" id="{5EF86B8A-47FD-41BD-BC4A-CA003A1B3684}"/>
              </a:ext>
            </a:extLst>
          </p:cNvPr>
          <p:cNvPicPr>
            <a:picLocks noChangeAspect="1"/>
          </p:cNvPicPr>
          <p:nvPr/>
        </p:nvPicPr>
        <p:blipFill>
          <a:blip r:embed="rId2"/>
          <a:stretch>
            <a:fillRect/>
          </a:stretch>
        </p:blipFill>
        <p:spPr>
          <a:xfrm>
            <a:off x="3231572" y="2881175"/>
            <a:ext cx="4904510" cy="1999660"/>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FE4B4D83-85AA-45A0-A9FB-8A50B488C057}"/>
              </a:ext>
            </a:extLst>
          </p:cNvPr>
          <p:cNvPicPr>
            <a:picLocks noChangeAspect="1"/>
          </p:cNvPicPr>
          <p:nvPr/>
        </p:nvPicPr>
        <p:blipFill>
          <a:blip r:embed="rId3"/>
          <a:stretch>
            <a:fillRect/>
          </a:stretch>
        </p:blipFill>
        <p:spPr>
          <a:xfrm>
            <a:off x="166255" y="3146968"/>
            <a:ext cx="2743200" cy="1468073"/>
          </a:xfrm>
          <a:prstGeom prst="rect">
            <a:avLst/>
          </a:prstGeom>
        </p:spPr>
      </p:pic>
    </p:spTree>
    <p:extLst>
      <p:ext uri="{BB962C8B-B14F-4D97-AF65-F5344CB8AC3E}">
        <p14:creationId xmlns:p14="http://schemas.microsoft.com/office/powerpoint/2010/main" val="253778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4" name="Picture 3">
            <a:extLst>
              <a:ext uri="{FF2B5EF4-FFF2-40B4-BE49-F238E27FC236}">
                <a16:creationId xmlns:a16="http://schemas.microsoft.com/office/drawing/2014/main" id="{4D757A21-46E7-41E4-877B-64CFC93104D0}"/>
              </a:ext>
            </a:extLst>
          </p:cNvPr>
          <p:cNvPicPr>
            <a:picLocks noChangeAspect="1"/>
          </p:cNvPicPr>
          <p:nvPr/>
        </p:nvPicPr>
        <p:blipFill>
          <a:blip r:embed="rId3"/>
          <a:stretch>
            <a:fillRect/>
          </a:stretch>
        </p:blipFill>
        <p:spPr>
          <a:xfrm>
            <a:off x="760256" y="499917"/>
            <a:ext cx="6703972" cy="4479178"/>
          </a:xfrm>
          <a:prstGeom prst="rect">
            <a:avLst/>
          </a:prstGeom>
          <a:noFill/>
          <a:effectLst>
            <a:softEdge rad="190500"/>
          </a:effectLst>
        </p:spPr>
      </p:pic>
      <p:sp>
        <p:nvSpPr>
          <p:cNvPr id="5" name="Rectangle 4">
            <a:extLst>
              <a:ext uri="{FF2B5EF4-FFF2-40B4-BE49-F238E27FC236}">
                <a16:creationId xmlns:a16="http://schemas.microsoft.com/office/drawing/2014/main" id="{68CC854B-A36A-4F15-80BD-F91E797BEEF0}"/>
              </a:ext>
            </a:extLst>
          </p:cNvPr>
          <p:cNvSpPr/>
          <p:nvPr/>
        </p:nvSpPr>
        <p:spPr>
          <a:xfrm>
            <a:off x="131618" y="1939636"/>
            <a:ext cx="8229600" cy="1392382"/>
          </a:xfrm>
          <a:prstGeom prst="rect">
            <a:avLst/>
          </a:prstGeom>
          <a:solidFill>
            <a:schemeClr val="accent1">
              <a:lumMod val="75000"/>
              <a:alpha val="90000"/>
            </a:schemeClr>
          </a:solidFill>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Rockwell" panose="02060603020205020403" pitchFamily="18" charset="0"/>
            </a:endParaRPr>
          </a:p>
        </p:txBody>
      </p:sp>
      <p:sp>
        <p:nvSpPr>
          <p:cNvPr id="81" name="Shape 81"/>
          <p:cNvSpPr txBox="1">
            <a:spLocks noGrp="1"/>
          </p:cNvSpPr>
          <p:nvPr>
            <p:ph type="body" idx="4294967295"/>
          </p:nvPr>
        </p:nvSpPr>
        <p:spPr>
          <a:xfrm>
            <a:off x="3925580" y="2285423"/>
            <a:ext cx="1425575" cy="1174750"/>
          </a:xfrm>
          <a:prstGeom prst="rect">
            <a:avLst/>
          </a:prstGeom>
        </p:spPr>
        <p:txBody>
          <a:bodyPr wrap="square" lIns="91425" tIns="91425" rIns="91425" bIns="91425" anchor="t" anchorCtr="0">
            <a:noAutofit/>
          </a:bodyPr>
          <a:lstStyle/>
          <a:p>
            <a:pPr marL="0" lvl="0" indent="0" algn="ctr" rtl="0">
              <a:spcBef>
                <a:spcPts val="0"/>
              </a:spcBef>
              <a:buNone/>
            </a:pPr>
            <a:r>
              <a:rPr lang="en-AU" sz="1200" b="1" dirty="0">
                <a:solidFill>
                  <a:schemeClr val="bg1"/>
                </a:solidFill>
                <a:latin typeface="Rockwell" panose="02060603020205020403" pitchFamily="18" charset="0"/>
              </a:rPr>
              <a:t>Riley Bowyer</a:t>
            </a:r>
          </a:p>
          <a:p>
            <a:pPr marL="0" lvl="0" indent="0" algn="ctr" rtl="0">
              <a:spcBef>
                <a:spcPts val="0"/>
              </a:spcBef>
              <a:buNone/>
            </a:pPr>
            <a:r>
              <a:rPr lang="en-AU" sz="800" dirty="0">
                <a:solidFill>
                  <a:schemeClr val="bg1"/>
                </a:solidFill>
                <a:latin typeface="Rockwell" panose="02060603020205020403" pitchFamily="18" charset="0"/>
              </a:rPr>
              <a:t>Electrical</a:t>
            </a:r>
            <a:endParaRPr sz="800" dirty="0">
              <a:solidFill>
                <a:schemeClr val="bg1"/>
              </a:solidFill>
              <a:latin typeface="Rockwell" panose="02060603020205020403" pitchFamily="18" charset="0"/>
            </a:endParaRPr>
          </a:p>
        </p:txBody>
      </p:sp>
      <p:sp>
        <p:nvSpPr>
          <p:cNvPr id="82" name="Shape 82"/>
          <p:cNvSpPr txBox="1">
            <a:spLocks noGrp="1"/>
          </p:cNvSpPr>
          <p:nvPr>
            <p:ph type="body" idx="4294967295"/>
          </p:nvPr>
        </p:nvSpPr>
        <p:spPr>
          <a:xfrm>
            <a:off x="1618224" y="2285423"/>
            <a:ext cx="1449388" cy="1174750"/>
          </a:xfrm>
          <a:prstGeom prst="rect">
            <a:avLst/>
          </a:prstGeom>
        </p:spPr>
        <p:txBody>
          <a:bodyPr wrap="square" lIns="91425" tIns="91425" rIns="91425" bIns="91425" anchor="t" anchorCtr="0">
            <a:noAutofit/>
          </a:bodyPr>
          <a:lstStyle/>
          <a:p>
            <a:pPr marL="0" lvl="0" indent="0" algn="ctr" rtl="0">
              <a:spcBef>
                <a:spcPts val="0"/>
              </a:spcBef>
              <a:buNone/>
            </a:pPr>
            <a:r>
              <a:rPr lang="en-AU" sz="1200" b="1" dirty="0">
                <a:solidFill>
                  <a:schemeClr val="bg1"/>
                </a:solidFill>
                <a:latin typeface="Rockwell" panose="02060603020205020403" pitchFamily="18" charset="0"/>
              </a:rPr>
              <a:t>Joshua Barclay</a:t>
            </a:r>
          </a:p>
          <a:p>
            <a:pPr marL="0" lvl="0" indent="0" algn="ctr" rtl="0">
              <a:spcBef>
                <a:spcPts val="0"/>
              </a:spcBef>
              <a:buNone/>
            </a:pPr>
            <a:r>
              <a:rPr lang="en-AU" sz="800" dirty="0">
                <a:solidFill>
                  <a:schemeClr val="bg1"/>
                </a:solidFill>
                <a:latin typeface="Rockwell" panose="02060603020205020403" pitchFamily="18" charset="0"/>
              </a:rPr>
              <a:t>Design</a:t>
            </a:r>
            <a:endParaRPr lang="en" sz="800" dirty="0">
              <a:solidFill>
                <a:schemeClr val="bg1"/>
              </a:solidFill>
              <a:latin typeface="Rockwell" panose="02060603020205020403" pitchFamily="18" charset="0"/>
            </a:endParaRPr>
          </a:p>
        </p:txBody>
      </p:sp>
      <p:sp>
        <p:nvSpPr>
          <p:cNvPr id="83" name="Shape 83"/>
          <p:cNvSpPr txBox="1">
            <a:spLocks noGrp="1"/>
          </p:cNvSpPr>
          <p:nvPr>
            <p:ph type="body" idx="4294967295"/>
          </p:nvPr>
        </p:nvSpPr>
        <p:spPr>
          <a:xfrm>
            <a:off x="2789826" y="2285423"/>
            <a:ext cx="1452563" cy="1174750"/>
          </a:xfrm>
          <a:prstGeom prst="rect">
            <a:avLst/>
          </a:prstGeom>
        </p:spPr>
        <p:txBody>
          <a:bodyPr wrap="square" lIns="91425" tIns="91425" rIns="91425" bIns="91425" anchor="t" anchorCtr="0">
            <a:noAutofit/>
          </a:bodyPr>
          <a:lstStyle/>
          <a:p>
            <a:pPr marL="0" lvl="0" indent="0" algn="ctr" rtl="0">
              <a:spcBef>
                <a:spcPts val="0"/>
              </a:spcBef>
              <a:buNone/>
            </a:pPr>
            <a:r>
              <a:rPr lang="en" sz="1200" b="1" dirty="0">
                <a:solidFill>
                  <a:schemeClr val="bg1"/>
                </a:solidFill>
                <a:latin typeface="Rockwell" panose="02060603020205020403" pitchFamily="18" charset="0"/>
              </a:rPr>
              <a:t>Robert McArthur</a:t>
            </a:r>
          </a:p>
          <a:p>
            <a:pPr marL="0" lvl="0" indent="0" algn="ctr" rtl="0">
              <a:spcBef>
                <a:spcPts val="0"/>
              </a:spcBef>
              <a:buNone/>
            </a:pPr>
            <a:r>
              <a:rPr lang="en-AU" sz="800" dirty="0">
                <a:solidFill>
                  <a:schemeClr val="bg1"/>
                </a:solidFill>
                <a:latin typeface="Rockwell" panose="02060603020205020403" pitchFamily="18" charset="0"/>
              </a:rPr>
              <a:t>Optical Software</a:t>
            </a:r>
            <a:endParaRPr sz="800" dirty="0">
              <a:solidFill>
                <a:schemeClr val="bg1"/>
              </a:solidFill>
              <a:latin typeface="Rockwell" panose="02060603020205020403" pitchFamily="18" charset="0"/>
            </a:endParaRPr>
          </a:p>
        </p:txBody>
      </p:sp>
      <p:sp>
        <p:nvSpPr>
          <p:cNvPr id="84" name="Shape 84"/>
          <p:cNvSpPr txBox="1">
            <a:spLocks noGrp="1"/>
          </p:cNvSpPr>
          <p:nvPr>
            <p:ph type="body" idx="4294967295"/>
          </p:nvPr>
        </p:nvSpPr>
        <p:spPr>
          <a:xfrm>
            <a:off x="5161973" y="2285423"/>
            <a:ext cx="1308100" cy="1174750"/>
          </a:xfrm>
          <a:prstGeom prst="rect">
            <a:avLst/>
          </a:prstGeom>
        </p:spPr>
        <p:txBody>
          <a:bodyPr wrap="square" lIns="91425" tIns="91425" rIns="91425" bIns="91425" anchor="t" anchorCtr="0">
            <a:noAutofit/>
          </a:bodyPr>
          <a:lstStyle/>
          <a:p>
            <a:pPr marL="0" lvl="0" indent="0" algn="ctr" rtl="0">
              <a:spcBef>
                <a:spcPts val="0"/>
              </a:spcBef>
              <a:buNone/>
            </a:pPr>
            <a:r>
              <a:rPr lang="en-AU" sz="1200" b="1" dirty="0">
                <a:solidFill>
                  <a:schemeClr val="bg1"/>
                </a:solidFill>
                <a:latin typeface="Rockwell" panose="02060603020205020403" pitchFamily="18" charset="0"/>
              </a:rPr>
              <a:t>Jason Wang</a:t>
            </a:r>
            <a:endParaRPr lang="en" sz="1200" b="1" dirty="0">
              <a:solidFill>
                <a:schemeClr val="bg1"/>
              </a:solidFill>
              <a:latin typeface="Rockwell" panose="02060603020205020403" pitchFamily="18" charset="0"/>
            </a:endParaRPr>
          </a:p>
          <a:p>
            <a:pPr marL="0" lvl="0" indent="0" algn="ctr" rtl="0">
              <a:spcBef>
                <a:spcPts val="0"/>
              </a:spcBef>
              <a:buNone/>
            </a:pPr>
            <a:r>
              <a:rPr lang="en" sz="800" dirty="0">
                <a:solidFill>
                  <a:schemeClr val="bg1"/>
                </a:solidFill>
                <a:latin typeface="Rockwell" panose="02060603020205020403" pitchFamily="18" charset="0"/>
              </a:rPr>
              <a:t>Sensory and Communication Logic</a:t>
            </a:r>
          </a:p>
        </p:txBody>
      </p:sp>
      <p:sp>
        <p:nvSpPr>
          <p:cNvPr id="86" name="Shape 86"/>
          <p:cNvSpPr txBox="1">
            <a:spLocks noGrp="1"/>
          </p:cNvSpPr>
          <p:nvPr>
            <p:ph type="title" idx="4294967295"/>
          </p:nvPr>
        </p:nvSpPr>
        <p:spPr>
          <a:xfrm>
            <a:off x="1134486" y="146483"/>
            <a:ext cx="5335587" cy="436562"/>
          </a:xfrm>
          <a:prstGeom prst="rect">
            <a:avLst/>
          </a:prstGeom>
        </p:spPr>
        <p:txBody>
          <a:bodyPr wrap="square" lIns="91425" tIns="91425" rIns="91425" bIns="91425" anchor="b" anchorCtr="0">
            <a:noAutofit/>
          </a:bodyPr>
          <a:lstStyle/>
          <a:p>
            <a:pPr marL="0" lvl="0" indent="0" algn="r" rtl="0">
              <a:spcBef>
                <a:spcPts val="0"/>
              </a:spcBef>
              <a:buNone/>
            </a:pPr>
            <a:r>
              <a:rPr lang="en" dirty="0">
                <a:solidFill>
                  <a:schemeClr val="bg1"/>
                </a:solidFill>
                <a:latin typeface="Rockwell" panose="02060603020205020403" pitchFamily="18" charset="0"/>
              </a:rPr>
              <a:t>TEAM </a:t>
            </a:r>
            <a:r>
              <a:rPr lang="en-AU" dirty="0">
                <a:solidFill>
                  <a:schemeClr val="bg1"/>
                </a:solidFill>
                <a:latin typeface="Rockwell" panose="02060603020205020403" pitchFamily="18" charset="0"/>
              </a:rPr>
              <a:t>DYNAMIC</a:t>
            </a:r>
            <a:endParaRPr lang="en" dirty="0">
              <a:solidFill>
                <a:schemeClr val="bg1"/>
              </a:solidFill>
              <a:latin typeface="Rockwell" panose="020606030202050204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6E55-016E-44B2-BF41-68939048A80C}"/>
              </a:ext>
            </a:extLst>
          </p:cNvPr>
          <p:cNvSpPr>
            <a:spLocks noGrp="1"/>
          </p:cNvSpPr>
          <p:nvPr>
            <p:ph type="title"/>
          </p:nvPr>
        </p:nvSpPr>
        <p:spPr/>
        <p:txBody>
          <a:bodyPr/>
          <a:lstStyle/>
          <a:p>
            <a:r>
              <a:rPr lang="en-AU" dirty="0"/>
              <a:t>Problem Solving</a:t>
            </a:r>
          </a:p>
        </p:txBody>
      </p:sp>
      <p:sp>
        <p:nvSpPr>
          <p:cNvPr id="4" name="Text Placeholder 3">
            <a:extLst>
              <a:ext uri="{FF2B5EF4-FFF2-40B4-BE49-F238E27FC236}">
                <a16:creationId xmlns:a16="http://schemas.microsoft.com/office/drawing/2014/main" id="{86E8EDA3-450D-40DB-83B0-E71256DC8B00}"/>
              </a:ext>
            </a:extLst>
          </p:cNvPr>
          <p:cNvSpPr>
            <a:spLocks noGrp="1"/>
          </p:cNvSpPr>
          <p:nvPr>
            <p:ph type="body" sz="half" idx="2"/>
          </p:nvPr>
        </p:nvSpPr>
        <p:spPr/>
        <p:txBody>
          <a:bodyPr/>
          <a:lstStyle/>
          <a:p>
            <a:r>
              <a:rPr lang="en-AU" dirty="0"/>
              <a:t>Team Apex – Australia</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5937" b="15937"/>
          <a:stretch>
            <a:fillRect/>
          </a:stretch>
        </p:blipFill>
        <p:spPr/>
      </p:pic>
    </p:spTree>
    <p:extLst>
      <p:ext uri="{BB962C8B-B14F-4D97-AF65-F5344CB8AC3E}">
        <p14:creationId xmlns:p14="http://schemas.microsoft.com/office/powerpoint/2010/main" val="3009324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1" name="Shape 271"/>
          <p:cNvSpPr txBox="1">
            <a:spLocks noGrp="1"/>
          </p:cNvSpPr>
          <p:nvPr>
            <p:ph type="title" idx="4294967295"/>
          </p:nvPr>
        </p:nvSpPr>
        <p:spPr>
          <a:xfrm>
            <a:off x="0" y="428625"/>
            <a:ext cx="6137275" cy="444500"/>
          </a:xfrm>
          <a:prstGeom prst="rect">
            <a:avLst/>
          </a:prstGeom>
        </p:spPr>
        <p:txBody>
          <a:bodyPr wrap="square" lIns="91425" tIns="91425" rIns="91425" bIns="91425" anchor="b" anchorCtr="0">
            <a:noAutofit/>
          </a:bodyPr>
          <a:lstStyle/>
          <a:p>
            <a:pPr marL="0" lvl="0" indent="0" rtl="0">
              <a:spcBef>
                <a:spcPts val="0"/>
              </a:spcBef>
              <a:buNone/>
            </a:pPr>
            <a:r>
              <a:rPr lang="en" dirty="0">
                <a:solidFill>
                  <a:schemeClr val="bg1"/>
                </a:solidFill>
                <a:latin typeface="Rockwell" panose="02060603020205020403" pitchFamily="18" charset="0"/>
              </a:rPr>
              <a:t>PROGRESS</a:t>
            </a:r>
          </a:p>
        </p:txBody>
      </p:sp>
      <p:sp>
        <p:nvSpPr>
          <p:cNvPr id="7" name="TextBox 6"/>
          <p:cNvSpPr txBox="1"/>
          <p:nvPr/>
        </p:nvSpPr>
        <p:spPr>
          <a:xfrm>
            <a:off x="3488388" y="2719985"/>
            <a:ext cx="4744610" cy="2277547"/>
          </a:xfrm>
          <a:prstGeom prst="rect">
            <a:avLst/>
          </a:prstGeom>
          <a:noFill/>
        </p:spPr>
        <p:txBody>
          <a:bodyPr wrap="square" rtlCol="0">
            <a:spAutoFit/>
          </a:bodyPr>
          <a:lstStyle/>
          <a:p>
            <a:pPr algn="just"/>
            <a:r>
              <a:rPr lang="en-AU" sz="1200" dirty="0">
                <a:solidFill>
                  <a:schemeClr val="bg1"/>
                </a:solidFill>
                <a:latin typeface="Rockwell" panose="02060603020205020403" pitchFamily="18" charset="0"/>
              </a:rPr>
              <a:t>Creation of Camera</a:t>
            </a:r>
            <a:endParaRPr lang="en-AU" sz="1000" dirty="0">
              <a:solidFill>
                <a:schemeClr val="bg1"/>
              </a:solidFill>
              <a:latin typeface="Rockwell" panose="02060603020205020403" pitchFamily="18" charset="0"/>
            </a:endParaRPr>
          </a:p>
          <a:p>
            <a:pPr algn="just"/>
            <a:r>
              <a:rPr lang="en-AU" sz="1000" dirty="0">
                <a:solidFill>
                  <a:schemeClr val="bg1"/>
                </a:solidFill>
                <a:latin typeface="Rockwell" panose="02060603020205020403" pitchFamily="18" charset="0"/>
              </a:rPr>
              <a:t>In the development of the camera various materials and designs were tested The camera is the key component of open soccer, hence a camera and mirror that perform consistently and effectively were necessary. Chrome balls were experimented with in conjunction with a PIXY cam, but this produced poor results. A cloudy and minimal view of the field was the best that could be produced. As such, we looked into custom moulding of plastic in attempt to make mirrors with optimal angles and design. Various materials were used, but plastic coated materials melted, obscuring the mirrored surface before being properly moulded. An alternative plastic which was not hindered by this factor was sourced and results improved drastically. Mirror shapes were experimented with via CAD software, simulations being used to determine an optimum shape. A rounded mirror surface was found to be the most effective, and 3D printed for use as a mould.</a:t>
            </a:r>
          </a:p>
        </p:txBody>
      </p:sp>
      <p:sp>
        <p:nvSpPr>
          <p:cNvPr id="8" name="TextBox 7"/>
          <p:cNvSpPr txBox="1"/>
          <p:nvPr/>
        </p:nvSpPr>
        <p:spPr>
          <a:xfrm>
            <a:off x="149855" y="880525"/>
            <a:ext cx="8021682" cy="1523494"/>
          </a:xfrm>
          <a:prstGeom prst="rect">
            <a:avLst/>
          </a:prstGeom>
          <a:noFill/>
        </p:spPr>
        <p:txBody>
          <a:bodyPr wrap="square" rtlCol="0">
            <a:spAutoFit/>
          </a:bodyPr>
          <a:lstStyle/>
          <a:p>
            <a:pPr algn="just"/>
            <a:r>
              <a:rPr lang="en-US" sz="1600" dirty="0">
                <a:solidFill>
                  <a:schemeClr val="bg1"/>
                </a:solidFill>
                <a:latin typeface="Rockwell" panose="02060603020205020403" pitchFamily="18" charset="0"/>
              </a:rPr>
              <a:t>Progression to Passive Ball</a:t>
            </a:r>
            <a:endParaRPr lang="en-US" sz="1100" dirty="0">
              <a:solidFill>
                <a:schemeClr val="bg1"/>
              </a:solidFill>
              <a:latin typeface="Rockwell" panose="02060603020205020403" pitchFamily="18" charset="0"/>
            </a:endParaRPr>
          </a:p>
          <a:p>
            <a:pPr algn="just"/>
            <a:r>
              <a:rPr lang="en-US" sz="1100" dirty="0">
                <a:solidFill>
                  <a:schemeClr val="bg1"/>
                </a:solidFill>
                <a:latin typeface="Rockwell" panose="02060603020205020403" pitchFamily="18" charset="0"/>
              </a:rPr>
              <a:t>Focus for software was largely directed towards the transition to passive ball. One of the largest challenges was to get an accurate distance calculation for the ball and two goals (whereas in the previous year no camera was used and the strength of IR light was used for the ball). By using calculations relying on the reflection of light, a theoretical model was achieved. Unfortunately, this didn’t work practically. Due to the inaccuracy in the shaping of the mirror and other variables such as refraction, the model did not work. Instead the distance of the goals in terms of pixels was recorded against actual distance and an exponential function modelled the data. This modelled the distance of the ball and goals well, dramatically increasing accuracy.</a:t>
            </a:r>
            <a:endParaRPr lang="en-AU" sz="1100" dirty="0">
              <a:solidFill>
                <a:schemeClr val="bg1"/>
              </a:solidFill>
              <a:latin typeface="Rockwell" panose="02060603020205020403" pitchFamily="18" charset="0"/>
            </a:endParaRP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val="0"/>
              </a:ext>
            </a:extLst>
          </a:blip>
          <a:srcRect l="20775" t="32750" r="14334" b="29163"/>
          <a:stretch/>
        </p:blipFill>
        <p:spPr>
          <a:xfrm>
            <a:off x="95734" y="3810006"/>
            <a:ext cx="3034787" cy="1187526"/>
          </a:xfrm>
          <a:prstGeom prst="rect">
            <a:avLst/>
          </a:prstGeom>
        </p:spPr>
      </p:pic>
      <p:sp>
        <p:nvSpPr>
          <p:cNvPr id="11" name="TextBox 10">
            <a:extLst>
              <a:ext uri="{FF2B5EF4-FFF2-40B4-BE49-F238E27FC236}">
                <a16:creationId xmlns:a16="http://schemas.microsoft.com/office/drawing/2014/main" id="{2EB6E9EA-A58E-4E10-82C8-39523C276C15}"/>
              </a:ext>
            </a:extLst>
          </p:cNvPr>
          <p:cNvSpPr txBox="1"/>
          <p:nvPr/>
        </p:nvSpPr>
        <p:spPr>
          <a:xfrm>
            <a:off x="453601" y="3563173"/>
            <a:ext cx="2933254" cy="276999"/>
          </a:xfrm>
          <a:prstGeom prst="rect">
            <a:avLst/>
          </a:prstGeom>
          <a:noFill/>
        </p:spPr>
        <p:txBody>
          <a:bodyPr wrap="square" rtlCol="0">
            <a:spAutoFit/>
          </a:bodyPr>
          <a:lstStyle/>
          <a:p>
            <a:r>
              <a:rPr lang="en-AU" sz="1200" dirty="0">
                <a:solidFill>
                  <a:schemeClr val="bg1"/>
                </a:solidFill>
                <a:latin typeface="Rockwell" panose="02060603020205020403" pitchFamily="18" charset="0"/>
              </a:rPr>
              <a:t>Various Iterations of mirror design</a:t>
            </a:r>
          </a:p>
        </p:txBody>
      </p:sp>
    </p:spTree>
    <p:extLst>
      <p:ext uri="{BB962C8B-B14F-4D97-AF65-F5344CB8AC3E}">
        <p14:creationId xmlns:p14="http://schemas.microsoft.com/office/powerpoint/2010/main" val="1602189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1" name="Shape 271"/>
          <p:cNvSpPr txBox="1">
            <a:spLocks noGrp="1"/>
          </p:cNvSpPr>
          <p:nvPr>
            <p:ph type="title" idx="4294967295"/>
          </p:nvPr>
        </p:nvSpPr>
        <p:spPr>
          <a:xfrm>
            <a:off x="0" y="428625"/>
            <a:ext cx="6137275" cy="444500"/>
          </a:xfrm>
          <a:prstGeom prst="rect">
            <a:avLst/>
          </a:prstGeom>
        </p:spPr>
        <p:txBody>
          <a:bodyPr wrap="square" lIns="91425" tIns="91425" rIns="91425" bIns="91425" anchor="b" anchorCtr="0">
            <a:noAutofit/>
          </a:bodyPr>
          <a:lstStyle/>
          <a:p>
            <a:pPr marL="0" lvl="0" indent="0" rtl="0">
              <a:spcBef>
                <a:spcPts val="0"/>
              </a:spcBef>
              <a:buNone/>
            </a:pPr>
            <a:r>
              <a:rPr lang="en" dirty="0">
                <a:solidFill>
                  <a:schemeClr val="bg1"/>
                </a:solidFill>
                <a:latin typeface="Rockwell" panose="02060603020205020403" pitchFamily="18" charset="0"/>
              </a:rPr>
              <a:t>PROGRESS</a:t>
            </a:r>
          </a:p>
        </p:txBody>
      </p:sp>
      <p:sp>
        <p:nvSpPr>
          <p:cNvPr id="6" name="TextBox 5"/>
          <p:cNvSpPr txBox="1"/>
          <p:nvPr/>
        </p:nvSpPr>
        <p:spPr>
          <a:xfrm>
            <a:off x="151200" y="945320"/>
            <a:ext cx="7185600" cy="1692771"/>
          </a:xfrm>
          <a:prstGeom prst="rect">
            <a:avLst/>
          </a:prstGeom>
          <a:noFill/>
        </p:spPr>
        <p:txBody>
          <a:bodyPr wrap="square" rtlCol="0">
            <a:spAutoFit/>
          </a:bodyPr>
          <a:lstStyle/>
          <a:p>
            <a:pPr algn="just"/>
            <a:r>
              <a:rPr lang="en-AU" sz="1600" dirty="0">
                <a:solidFill>
                  <a:schemeClr val="bg1"/>
                </a:solidFill>
                <a:latin typeface="Rockwell" panose="02060603020205020403" pitchFamily="18" charset="0"/>
              </a:rPr>
              <a:t>Development of Dribbler</a:t>
            </a:r>
            <a:endParaRPr lang="en-AU" sz="1100" dirty="0">
              <a:solidFill>
                <a:schemeClr val="bg1"/>
              </a:solidFill>
              <a:latin typeface="Rockwell" panose="02060603020205020403" pitchFamily="18" charset="0"/>
            </a:endParaRPr>
          </a:p>
          <a:p>
            <a:pPr algn="just"/>
            <a:r>
              <a:rPr lang="en-AU" sz="1100" dirty="0">
                <a:solidFill>
                  <a:schemeClr val="bg1"/>
                </a:solidFill>
                <a:latin typeface="Rockwell" panose="02060603020205020403" pitchFamily="18" charset="0"/>
              </a:rPr>
              <a:t>Various iterations of dribbler design and material were experimented with. A material with high durability and grip was found to be necessary to be used as a base. 3D printed shapes were coated in a variety of rubber materials and compared. These were all found to be sub-par and additional materials were investigated. Two part silicone sealant was found to be an effective material, with a high durability and grip. Following the decision of material, different design types were tried. Originally a heavy conical design was tested, but produced rotation at suboptimal angles pulling the ball from the capture zone. A spiralled design was found to only just increase the ability to centre the ball, but decreased control and consistency. Hence a plain bar shape was decided upon for simplicity and consistency.</a:t>
            </a: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val="0"/>
              </a:ext>
            </a:extLst>
          </a:blip>
          <a:srcRect t="20752"/>
          <a:stretch/>
        </p:blipFill>
        <p:spPr>
          <a:xfrm>
            <a:off x="2617137" y="2830866"/>
            <a:ext cx="3330063" cy="1759348"/>
          </a:xfrm>
          <a:prstGeom prst="rect">
            <a:avLst/>
          </a:prstGeom>
        </p:spPr>
      </p:pic>
      <p:sp>
        <p:nvSpPr>
          <p:cNvPr id="12" name="TextBox 11">
            <a:extLst>
              <a:ext uri="{FF2B5EF4-FFF2-40B4-BE49-F238E27FC236}">
                <a16:creationId xmlns:a16="http://schemas.microsoft.com/office/drawing/2014/main" id="{2EB6E9EA-A58E-4E10-82C8-39523C276C15}"/>
              </a:ext>
            </a:extLst>
          </p:cNvPr>
          <p:cNvSpPr txBox="1"/>
          <p:nvPr/>
        </p:nvSpPr>
        <p:spPr>
          <a:xfrm>
            <a:off x="3351536" y="4590214"/>
            <a:ext cx="1861263"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Final dribbler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5" name="Shape 285"/>
          <p:cNvSpPr txBox="1">
            <a:spLocks noGrp="1"/>
          </p:cNvSpPr>
          <p:nvPr>
            <p:ph type="body" idx="4294967295"/>
          </p:nvPr>
        </p:nvSpPr>
        <p:spPr>
          <a:xfrm>
            <a:off x="277090" y="922771"/>
            <a:ext cx="3128509" cy="3271838"/>
          </a:xfrm>
          <a:prstGeom prst="rect">
            <a:avLst/>
          </a:prstGeom>
        </p:spPr>
        <p:txBody>
          <a:bodyPr wrap="square" lIns="91425" tIns="91425" rIns="91425" bIns="91425" anchor="t" anchorCtr="0">
            <a:noAutofit/>
          </a:bodyPr>
          <a:lstStyle/>
          <a:p>
            <a:pPr marL="0" lvl="0" indent="0" algn="just">
              <a:spcBef>
                <a:spcPts val="0"/>
              </a:spcBef>
              <a:buNone/>
            </a:pPr>
            <a:r>
              <a:rPr lang="en-AU" sz="1100" b="1" dirty="0">
                <a:solidFill>
                  <a:schemeClr val="bg1"/>
                </a:solidFill>
                <a:latin typeface="Rockwell" panose="02060603020205020403" pitchFamily="18" charset="0"/>
              </a:rPr>
              <a:t>Mirror</a:t>
            </a:r>
            <a:endParaRPr lang="en" sz="1100" b="1" dirty="0">
              <a:solidFill>
                <a:schemeClr val="bg1"/>
              </a:solidFill>
              <a:latin typeface="Rockwell" panose="02060603020205020403" pitchFamily="18" charset="0"/>
            </a:endParaRPr>
          </a:p>
          <a:p>
            <a:pPr marL="0" lvl="0" indent="0" algn="just" rtl="0">
              <a:spcBef>
                <a:spcPts val="0"/>
              </a:spcBef>
              <a:buNone/>
            </a:pPr>
            <a:r>
              <a:rPr lang="en-AU" sz="1100" dirty="0">
                <a:solidFill>
                  <a:schemeClr val="bg1"/>
                </a:solidFill>
                <a:latin typeface="Rockwell" panose="02060603020205020403" pitchFamily="18" charset="0"/>
              </a:rPr>
              <a:t>Although we believe our mirror achieves its purpose effectively, further prevention of distortion and experimentation with further shapes, methodologies and materials could yield better results and improve our tracking ability significantly.</a:t>
            </a:r>
            <a:endParaRPr sz="1100" dirty="0">
              <a:solidFill>
                <a:schemeClr val="bg1"/>
              </a:solidFill>
              <a:latin typeface="Rockwell" panose="02060603020205020403" pitchFamily="18" charset="0"/>
            </a:endParaRPr>
          </a:p>
        </p:txBody>
      </p:sp>
      <p:sp>
        <p:nvSpPr>
          <p:cNvPr id="286" name="Shape 286"/>
          <p:cNvSpPr txBox="1">
            <a:spLocks noGrp="1"/>
          </p:cNvSpPr>
          <p:nvPr>
            <p:ph type="title" idx="4294967295"/>
          </p:nvPr>
        </p:nvSpPr>
        <p:spPr>
          <a:xfrm>
            <a:off x="0" y="428625"/>
            <a:ext cx="6137275" cy="444500"/>
          </a:xfrm>
          <a:prstGeom prst="rect">
            <a:avLst/>
          </a:prstGeom>
        </p:spPr>
        <p:txBody>
          <a:bodyPr wrap="square" lIns="91425" tIns="91425" rIns="91425" bIns="91425" anchor="b" anchorCtr="0">
            <a:noAutofit/>
          </a:bodyPr>
          <a:lstStyle/>
          <a:p>
            <a:pPr marL="0" lvl="0" indent="0" rtl="0">
              <a:spcBef>
                <a:spcPts val="0"/>
              </a:spcBef>
              <a:buNone/>
            </a:pPr>
            <a:r>
              <a:rPr lang="en">
                <a:solidFill>
                  <a:schemeClr val="bg1"/>
                </a:solidFill>
                <a:latin typeface="Rockwell" panose="02060603020205020403" pitchFamily="18" charset="0"/>
              </a:rPr>
              <a:t>FUTURE IMPROVEMENTS</a:t>
            </a:r>
          </a:p>
        </p:txBody>
      </p:sp>
      <p:sp>
        <p:nvSpPr>
          <p:cNvPr id="287" name="Shape 287"/>
          <p:cNvSpPr txBox="1">
            <a:spLocks noGrp="1"/>
          </p:cNvSpPr>
          <p:nvPr>
            <p:ph type="body" idx="4294967295"/>
          </p:nvPr>
        </p:nvSpPr>
        <p:spPr>
          <a:xfrm>
            <a:off x="5284801" y="977900"/>
            <a:ext cx="3041782" cy="2801938"/>
          </a:xfrm>
          <a:prstGeom prst="rect">
            <a:avLst/>
          </a:prstGeom>
        </p:spPr>
        <p:txBody>
          <a:bodyPr wrap="square" lIns="91425" tIns="91425" rIns="91425" bIns="91425" anchor="t" anchorCtr="0">
            <a:noAutofit/>
          </a:bodyPr>
          <a:lstStyle/>
          <a:p>
            <a:pPr marL="0" lvl="0" indent="0" algn="just">
              <a:spcBef>
                <a:spcPts val="0"/>
              </a:spcBef>
              <a:buNone/>
            </a:pPr>
            <a:r>
              <a:rPr lang="en-AU" sz="1100" b="1" dirty="0">
                <a:solidFill>
                  <a:schemeClr val="bg1"/>
                </a:solidFill>
                <a:latin typeface="Rockwell" panose="02060603020205020403" pitchFamily="18" charset="0"/>
              </a:rPr>
              <a:t>Camera</a:t>
            </a:r>
          </a:p>
          <a:p>
            <a:pPr marL="0" lvl="0" indent="0" algn="just">
              <a:spcBef>
                <a:spcPts val="0"/>
              </a:spcBef>
              <a:buNone/>
            </a:pPr>
            <a:r>
              <a:rPr lang="en-AU" sz="1100" dirty="0">
                <a:solidFill>
                  <a:schemeClr val="bg1"/>
                </a:solidFill>
                <a:latin typeface="Rockwell" panose="02060603020205020403" pitchFamily="18" charset="0"/>
              </a:rPr>
              <a:t>Cameras are the limiting factor in open soccer currently. Investigating into methods of enhancing camera quality, range and FPS would drastically improve our game quality. Ultimately, the design of our own camera is the end goal.</a:t>
            </a:r>
          </a:p>
          <a:p>
            <a:pPr marL="0" lvl="0" indent="0" algn="just">
              <a:spcBef>
                <a:spcPts val="0"/>
              </a:spcBef>
              <a:buNone/>
            </a:pPr>
            <a:endParaRPr lang="en" sz="1100" b="1" dirty="0">
              <a:solidFill>
                <a:schemeClr val="bg1"/>
              </a:solidFill>
              <a:latin typeface="Rockwell" panose="02060603020205020403"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567" y="2556859"/>
            <a:ext cx="2784021" cy="18560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429" y="2569657"/>
            <a:ext cx="2674710" cy="1783140"/>
          </a:xfrm>
          <a:prstGeom prst="rect">
            <a:avLst/>
          </a:prstGeom>
        </p:spPr>
      </p:pic>
      <p:sp>
        <p:nvSpPr>
          <p:cNvPr id="4" name="TextBox 3"/>
          <p:cNvSpPr txBox="1"/>
          <p:nvPr/>
        </p:nvSpPr>
        <p:spPr>
          <a:xfrm>
            <a:off x="1380354" y="4412873"/>
            <a:ext cx="1688283" cy="307777"/>
          </a:xfrm>
          <a:prstGeom prst="rect">
            <a:avLst/>
          </a:prstGeom>
          <a:noFill/>
        </p:spPr>
        <p:txBody>
          <a:bodyPr wrap="none" rtlCol="0">
            <a:spAutoFit/>
          </a:bodyPr>
          <a:lstStyle/>
          <a:p>
            <a:r>
              <a:rPr lang="en-AU" sz="1400" dirty="0">
                <a:solidFill>
                  <a:schemeClr val="bg1"/>
                </a:solidFill>
                <a:latin typeface="Rockwell" panose="02060603020205020403" pitchFamily="18" charset="0"/>
              </a:rPr>
              <a:t>Apex Robot - 2018</a:t>
            </a:r>
          </a:p>
        </p:txBody>
      </p:sp>
      <p:sp>
        <p:nvSpPr>
          <p:cNvPr id="8" name="TextBox 7"/>
          <p:cNvSpPr txBox="1"/>
          <p:nvPr/>
        </p:nvSpPr>
        <p:spPr>
          <a:xfrm>
            <a:off x="5647784" y="4352797"/>
            <a:ext cx="1688283" cy="307777"/>
          </a:xfrm>
          <a:prstGeom prst="rect">
            <a:avLst/>
          </a:prstGeom>
          <a:noFill/>
        </p:spPr>
        <p:txBody>
          <a:bodyPr wrap="none" rtlCol="0">
            <a:spAutoFit/>
          </a:bodyPr>
          <a:lstStyle/>
          <a:p>
            <a:r>
              <a:rPr lang="en-AU" sz="1400" dirty="0">
                <a:solidFill>
                  <a:schemeClr val="bg1"/>
                </a:solidFill>
                <a:latin typeface="Rockwell" panose="02060603020205020403" pitchFamily="18" charset="0"/>
              </a:rPr>
              <a:t>Apex Robot - 2017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6E55-016E-44B2-BF41-68939048A80C}"/>
              </a:ext>
            </a:extLst>
          </p:cNvPr>
          <p:cNvSpPr>
            <a:spLocks noGrp="1"/>
          </p:cNvSpPr>
          <p:nvPr>
            <p:ph type="title"/>
          </p:nvPr>
        </p:nvSpPr>
        <p:spPr/>
        <p:txBody>
          <a:bodyPr/>
          <a:lstStyle/>
          <a:p>
            <a:r>
              <a:rPr lang="en-AU" dirty="0">
                <a:latin typeface="Rockwell" panose="02060603020205020403" pitchFamily="18" charset="0"/>
              </a:rPr>
              <a:t>Chassis Design</a:t>
            </a:r>
          </a:p>
        </p:txBody>
      </p:sp>
      <p:sp>
        <p:nvSpPr>
          <p:cNvPr id="4" name="Text Placeholder 3">
            <a:extLst>
              <a:ext uri="{FF2B5EF4-FFF2-40B4-BE49-F238E27FC236}">
                <a16:creationId xmlns:a16="http://schemas.microsoft.com/office/drawing/2014/main" id="{86E8EDA3-450D-40DB-83B0-E71256DC8B00}"/>
              </a:ext>
            </a:extLst>
          </p:cNvPr>
          <p:cNvSpPr>
            <a:spLocks noGrp="1"/>
          </p:cNvSpPr>
          <p:nvPr>
            <p:ph type="body" sz="half" idx="2"/>
          </p:nvPr>
        </p:nvSpPr>
        <p:spPr/>
        <p:txBody>
          <a:bodyPr/>
          <a:lstStyle/>
          <a:p>
            <a:r>
              <a:rPr lang="en-AU" dirty="0">
                <a:latin typeface="Rockwell" panose="02060603020205020403" pitchFamily="18" charset="0"/>
              </a:rPr>
              <a:t>Team Apex – Australia</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5937" b="15937"/>
          <a:stretch>
            <a:fillRect/>
          </a:stretch>
        </p:blipFill>
        <p:spPr/>
      </p:pic>
    </p:spTree>
    <p:extLst>
      <p:ext uri="{BB962C8B-B14F-4D97-AF65-F5344CB8AC3E}">
        <p14:creationId xmlns:p14="http://schemas.microsoft.com/office/powerpoint/2010/main" val="345641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92" y="-440004"/>
            <a:ext cx="7429499" cy="1108928"/>
          </a:xfrm>
        </p:spPr>
        <p:txBody>
          <a:bodyPr/>
          <a:lstStyle/>
          <a:p>
            <a:r>
              <a:rPr lang="en-AU" dirty="0">
                <a:solidFill>
                  <a:schemeClr val="bg1"/>
                </a:solidFill>
                <a:latin typeface="Rockwell" panose="02060603020205020403" pitchFamily="18" charset="0"/>
              </a:rPr>
              <a:t>ROBOT STRUCTURE</a:t>
            </a:r>
          </a:p>
        </p:txBody>
      </p:sp>
      <p:sp>
        <p:nvSpPr>
          <p:cNvPr id="3" name="Content Placeholder 2"/>
          <p:cNvSpPr>
            <a:spLocks noGrp="1"/>
          </p:cNvSpPr>
          <p:nvPr>
            <p:ph idx="1"/>
          </p:nvPr>
        </p:nvSpPr>
        <p:spPr>
          <a:xfrm>
            <a:off x="212065" y="784114"/>
            <a:ext cx="4623809" cy="2348215"/>
          </a:xfrm>
        </p:spPr>
        <p:txBody>
          <a:bodyPr>
            <a:noAutofit/>
          </a:bodyPr>
          <a:lstStyle/>
          <a:p>
            <a:pPr algn="just"/>
            <a:r>
              <a:rPr lang="en-AU" sz="1000" dirty="0">
                <a:solidFill>
                  <a:schemeClr val="bg1"/>
                </a:solidFill>
                <a:latin typeface="Rockwell" panose="02060603020205020403" pitchFamily="18" charset="0"/>
              </a:rPr>
              <a:t>Team APEX have created two almost identical robots, each comprising of three levels with different components on each plate. Custom made PCBs were utilised to decrease clutter and improve consistency. The major componentry used was:</a:t>
            </a:r>
          </a:p>
          <a:p>
            <a:pPr algn="just"/>
            <a:endParaRPr lang="en-AU" sz="1000" dirty="0">
              <a:solidFill>
                <a:schemeClr val="bg1"/>
              </a:solidFill>
              <a:latin typeface="Rockwell" panose="02060603020205020403" pitchFamily="18" charset="0"/>
            </a:endParaRPr>
          </a:p>
          <a:p>
            <a:pPr algn="just">
              <a:spcBef>
                <a:spcPts val="0"/>
              </a:spcBef>
            </a:pPr>
            <a:r>
              <a:rPr lang="en-AU" sz="1000" dirty="0">
                <a:solidFill>
                  <a:schemeClr val="bg1"/>
                </a:solidFill>
                <a:latin typeface="Rockwell" panose="02060603020205020403" pitchFamily="18" charset="0"/>
              </a:rPr>
              <a:t>-  4 x </a:t>
            </a:r>
            <a:r>
              <a:rPr lang="en-AU" sz="1000" dirty="0" err="1">
                <a:solidFill>
                  <a:schemeClr val="bg1"/>
                </a:solidFill>
                <a:latin typeface="Rockwell" panose="02060603020205020403" pitchFamily="18" charset="0"/>
              </a:rPr>
              <a:t>Maxon</a:t>
            </a:r>
            <a:r>
              <a:rPr lang="en-AU" sz="1000" dirty="0">
                <a:solidFill>
                  <a:schemeClr val="bg1"/>
                </a:solidFill>
                <a:latin typeface="Rockwell" panose="02060603020205020403" pitchFamily="18" charset="0"/>
              </a:rPr>
              <a:t> DCX19 motors</a:t>
            </a:r>
          </a:p>
          <a:p>
            <a:pPr algn="just">
              <a:spcBef>
                <a:spcPts val="0"/>
              </a:spcBef>
            </a:pPr>
            <a:r>
              <a:rPr lang="en-AU" sz="1000" dirty="0">
                <a:solidFill>
                  <a:schemeClr val="bg1"/>
                </a:solidFill>
                <a:latin typeface="Rockwell" panose="02060603020205020403" pitchFamily="18" charset="0"/>
              </a:rPr>
              <a:t>- 4 x LMD18200T motor controllers </a:t>
            </a:r>
          </a:p>
          <a:p>
            <a:pPr algn="just">
              <a:spcBef>
                <a:spcPts val="0"/>
              </a:spcBef>
            </a:pPr>
            <a:r>
              <a:rPr lang="en-AU" sz="1000" dirty="0">
                <a:solidFill>
                  <a:schemeClr val="bg1"/>
                </a:solidFill>
                <a:latin typeface="Rockwell" panose="02060603020205020403" pitchFamily="18" charset="0"/>
              </a:rPr>
              <a:t>-  4 x Omnidirectional wheels</a:t>
            </a:r>
          </a:p>
          <a:p>
            <a:pPr algn="just">
              <a:spcBef>
                <a:spcPts val="0"/>
              </a:spcBef>
            </a:pPr>
            <a:r>
              <a:rPr lang="en-AU" sz="1000" dirty="0">
                <a:solidFill>
                  <a:schemeClr val="bg1"/>
                </a:solidFill>
                <a:latin typeface="Rockwell" panose="02060603020205020403" pitchFamily="18" charset="0"/>
              </a:rPr>
              <a:t>- 4 x Lidar Modules, for use in a field positioning</a:t>
            </a:r>
          </a:p>
          <a:p>
            <a:pPr algn="just">
              <a:spcBef>
                <a:spcPts val="0"/>
              </a:spcBef>
            </a:pPr>
            <a:r>
              <a:rPr lang="en-AU" sz="1000" dirty="0">
                <a:solidFill>
                  <a:schemeClr val="bg1"/>
                </a:solidFill>
                <a:latin typeface="Rockwell" panose="02060603020205020403" pitchFamily="18" charset="0"/>
              </a:rPr>
              <a:t>- 2 x Teensy 3.5 Microcontrollers in a designated slave-master configuration</a:t>
            </a:r>
          </a:p>
          <a:p>
            <a:pPr algn="just">
              <a:spcBef>
                <a:spcPts val="0"/>
              </a:spcBef>
            </a:pPr>
            <a:r>
              <a:rPr lang="en-AU" sz="1000" dirty="0">
                <a:solidFill>
                  <a:schemeClr val="bg1"/>
                </a:solidFill>
                <a:latin typeface="Rockwell" panose="02060603020205020403" pitchFamily="18" charset="0"/>
              </a:rPr>
              <a:t>-  24 Red Light Sensors in a dual ring set-up</a:t>
            </a:r>
          </a:p>
          <a:p>
            <a:pPr algn="just">
              <a:spcBef>
                <a:spcPts val="0"/>
              </a:spcBef>
            </a:pPr>
            <a:r>
              <a:rPr lang="en-AU" sz="1000" dirty="0">
                <a:solidFill>
                  <a:schemeClr val="bg1"/>
                </a:solidFill>
                <a:latin typeface="Rockwell" panose="02060603020205020403" pitchFamily="18" charset="0"/>
              </a:rPr>
              <a:t>- Open MV-M7 camera with object recognition use in conjunction with a 360 degree mirror</a:t>
            </a:r>
          </a:p>
          <a:p>
            <a:pPr algn="just">
              <a:spcBef>
                <a:spcPts val="0"/>
              </a:spcBef>
            </a:pPr>
            <a:r>
              <a:rPr lang="en-AU" sz="1000" dirty="0">
                <a:solidFill>
                  <a:schemeClr val="bg1"/>
                </a:solidFill>
                <a:latin typeface="Rockwell" panose="02060603020205020403" pitchFamily="18" charset="0"/>
              </a:rPr>
              <a:t>- MPU 9250 IMU, dual gyroscope accelerometer</a:t>
            </a:r>
          </a:p>
          <a:p>
            <a:pPr algn="just">
              <a:spcBef>
                <a:spcPts val="0"/>
              </a:spcBef>
            </a:pPr>
            <a:r>
              <a:rPr lang="en-AU" sz="1000" dirty="0">
                <a:solidFill>
                  <a:schemeClr val="bg1"/>
                </a:solidFill>
                <a:latin typeface="Rockwell" panose="02060603020205020403" pitchFamily="18" charset="0"/>
              </a:rPr>
              <a:t>- Light Gate, to detect when ball is captured</a:t>
            </a:r>
          </a:p>
          <a:p>
            <a:pPr algn="just">
              <a:spcBef>
                <a:spcPts val="0"/>
              </a:spcBef>
            </a:pPr>
            <a:r>
              <a:rPr lang="en-AU" sz="1000" dirty="0">
                <a:solidFill>
                  <a:schemeClr val="bg1"/>
                </a:solidFill>
                <a:latin typeface="Rockwell" panose="02060603020205020403" pitchFamily="18" charset="0"/>
              </a:rPr>
              <a:t>- Silicone Dribbler Bar, powered by a </a:t>
            </a:r>
            <a:r>
              <a:rPr lang="en-AU" sz="1000" dirty="0" err="1">
                <a:solidFill>
                  <a:schemeClr val="bg1"/>
                </a:solidFill>
                <a:latin typeface="Rockwell" panose="02060603020205020403" pitchFamily="18" charset="0"/>
              </a:rPr>
              <a:t>trackstar</a:t>
            </a:r>
            <a:r>
              <a:rPr lang="en-AU" sz="1000" dirty="0">
                <a:solidFill>
                  <a:schemeClr val="bg1"/>
                </a:solidFill>
                <a:latin typeface="Rockwell" panose="02060603020205020403" pitchFamily="18" charset="0"/>
              </a:rPr>
              <a:t> brushless motor</a:t>
            </a:r>
          </a:p>
          <a:p>
            <a:pPr algn="just">
              <a:spcBef>
                <a:spcPts val="0"/>
              </a:spcBef>
            </a:pPr>
            <a:r>
              <a:rPr lang="en-AU" sz="1000" dirty="0">
                <a:solidFill>
                  <a:schemeClr val="bg1"/>
                </a:solidFill>
                <a:latin typeface="Rockwell" panose="02060603020205020403" pitchFamily="18" charset="0"/>
              </a:rPr>
              <a:t>- 2 x HC-05 master-Slave Bluetooth modules for dynamic and advanced strategy</a:t>
            </a:r>
          </a:p>
          <a:p>
            <a:pPr algn="just">
              <a:spcBef>
                <a:spcPts val="0"/>
              </a:spcBef>
            </a:pPr>
            <a:r>
              <a:rPr lang="en-AU" sz="1000" dirty="0">
                <a:solidFill>
                  <a:schemeClr val="bg1"/>
                </a:solidFill>
                <a:latin typeface="Rockwell" panose="02060603020205020403" pitchFamily="18" charset="0"/>
              </a:rPr>
              <a:t>- Linear Solenoid Kicker Circuit</a:t>
            </a:r>
          </a:p>
        </p:txBody>
      </p:sp>
      <p:sp>
        <p:nvSpPr>
          <p:cNvPr id="4" name="Content Placeholder 2"/>
          <p:cNvSpPr txBox="1">
            <a:spLocks/>
          </p:cNvSpPr>
          <p:nvPr/>
        </p:nvSpPr>
        <p:spPr>
          <a:xfrm>
            <a:off x="1159771" y="3688999"/>
            <a:ext cx="4643403" cy="1327139"/>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AU" sz="1350" dirty="0">
              <a:solidFill>
                <a:schemeClr val="bg1"/>
              </a:solidFill>
              <a:latin typeface="Rockwell" panose="02060603020205020403" pitchFamily="18" charset="0"/>
            </a:endParaRPr>
          </a:p>
        </p:txBody>
      </p:sp>
      <p:sp>
        <p:nvSpPr>
          <p:cNvPr id="5" name="Content Placeholder 2"/>
          <p:cNvSpPr txBox="1">
            <a:spLocks/>
          </p:cNvSpPr>
          <p:nvPr/>
        </p:nvSpPr>
        <p:spPr>
          <a:xfrm>
            <a:off x="1159771" y="3620418"/>
            <a:ext cx="4643403" cy="1464299"/>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AU" sz="1275" dirty="0">
              <a:solidFill>
                <a:schemeClr val="bg1"/>
              </a:solidFill>
              <a:latin typeface="Rockwell" panose="02060603020205020403" pitchFamily="18" charset="0"/>
            </a:endParaRPr>
          </a:p>
        </p:txBody>
      </p:sp>
      <p:sp>
        <p:nvSpPr>
          <p:cNvPr id="6" name="Content Placeholder 2"/>
          <p:cNvSpPr txBox="1">
            <a:spLocks/>
          </p:cNvSpPr>
          <p:nvPr/>
        </p:nvSpPr>
        <p:spPr>
          <a:xfrm>
            <a:off x="911577" y="1180299"/>
            <a:ext cx="4643403" cy="265628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AU" sz="1275" dirty="0">
              <a:solidFill>
                <a:schemeClr val="bg1"/>
              </a:solidFill>
              <a:latin typeface="Rockwell" panose="02060603020205020403" pitchFamily="18" charset="0"/>
            </a:endParaRPr>
          </a:p>
        </p:txBody>
      </p:sp>
      <p:sp>
        <p:nvSpPr>
          <p:cNvPr id="11" name="TextBox 10"/>
          <p:cNvSpPr txBox="1"/>
          <p:nvPr/>
        </p:nvSpPr>
        <p:spPr>
          <a:xfrm>
            <a:off x="7607703" y="530198"/>
            <a:ext cx="2668089"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360 camera</a:t>
            </a:r>
          </a:p>
        </p:txBody>
      </p:sp>
      <p:sp>
        <p:nvSpPr>
          <p:cNvPr id="12" name="TextBox 11"/>
          <p:cNvSpPr txBox="1"/>
          <p:nvPr/>
        </p:nvSpPr>
        <p:spPr>
          <a:xfrm>
            <a:off x="7636607" y="1095597"/>
            <a:ext cx="2668089"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Top plate</a:t>
            </a:r>
          </a:p>
        </p:txBody>
      </p:sp>
      <p:sp>
        <p:nvSpPr>
          <p:cNvPr id="13" name="TextBox 12"/>
          <p:cNvSpPr txBox="1"/>
          <p:nvPr/>
        </p:nvSpPr>
        <p:spPr>
          <a:xfrm>
            <a:off x="7607702" y="1576118"/>
            <a:ext cx="2668089"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Middle plate</a:t>
            </a:r>
          </a:p>
        </p:txBody>
      </p:sp>
      <p:sp>
        <p:nvSpPr>
          <p:cNvPr id="14" name="TextBox 13"/>
          <p:cNvSpPr txBox="1"/>
          <p:nvPr/>
        </p:nvSpPr>
        <p:spPr>
          <a:xfrm>
            <a:off x="7665510" y="1971753"/>
            <a:ext cx="2668089"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Base plate</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6012" t="9124" r="25717"/>
          <a:stretch/>
        </p:blipFill>
        <p:spPr>
          <a:xfrm>
            <a:off x="5880252" y="267799"/>
            <a:ext cx="1785258" cy="2240643"/>
          </a:xfrm>
          <a:prstGeom prst="rect">
            <a:avLst/>
          </a:prstGeom>
        </p:spPr>
      </p:pic>
      <p:sp>
        <p:nvSpPr>
          <p:cNvPr id="9" name="TextBox 8"/>
          <p:cNvSpPr txBox="1"/>
          <p:nvPr/>
        </p:nvSpPr>
        <p:spPr>
          <a:xfrm>
            <a:off x="5292000" y="2698462"/>
            <a:ext cx="3236925" cy="2954655"/>
          </a:xfrm>
          <a:prstGeom prst="rect">
            <a:avLst/>
          </a:prstGeom>
          <a:noFill/>
        </p:spPr>
        <p:txBody>
          <a:bodyPr wrap="square" rtlCol="0">
            <a:spAutoFit/>
          </a:bodyPr>
          <a:lstStyle/>
          <a:p>
            <a:r>
              <a:rPr lang="en-AU" sz="2000" dirty="0">
                <a:solidFill>
                  <a:schemeClr val="bg1"/>
                </a:solidFill>
                <a:latin typeface="Rockwell" panose="02060603020205020403" pitchFamily="18" charset="0"/>
              </a:rPr>
              <a:t>Design</a:t>
            </a:r>
          </a:p>
          <a:p>
            <a:r>
              <a:rPr lang="en-AU" sz="900" dirty="0">
                <a:solidFill>
                  <a:schemeClr val="bg1"/>
                </a:solidFill>
                <a:latin typeface="Rockwell" panose="02060603020205020403" pitchFamily="18" charset="0"/>
              </a:rPr>
              <a:t>A variety of CAD software's were used in the design process. Inventor and Fusion 360 were utilised for fast rendering of ideas, and the development of the final design. Fusion 360’s basis around team coordination was useful for group collaboration and ensuring everyone had access to all files. Eagle was used in the design of all electronics, the PCBs designed being compact and utilitarian. These served to increase reliability and room for complexity in design. The new Fusion-Eagle link was  especially useful for quick implementation of PCBs into general design. Many iterations of both general design and PCBs were made, each experimenting with different shapes and positioning.</a:t>
            </a:r>
          </a:p>
          <a:p>
            <a:endParaRPr lang="en-AU" sz="900" dirty="0">
              <a:solidFill>
                <a:schemeClr val="bg1"/>
              </a:solidFill>
              <a:latin typeface="Rockwell" panose="02060603020205020403" pitchFamily="18" charset="0"/>
            </a:endParaRPr>
          </a:p>
          <a:p>
            <a:endParaRPr lang="en-AU" sz="2000" dirty="0">
              <a:solidFill>
                <a:schemeClr val="bg1"/>
              </a:solidFill>
              <a:latin typeface="Rockwell" panose="02060603020205020403" pitchFamily="18" charset="0"/>
            </a:endParaRPr>
          </a:p>
          <a:p>
            <a:endParaRPr lang="en-AU" sz="2000" dirty="0">
              <a:latin typeface="Rockwell" panose="02060603020205020403" pitchFamily="18" charset="0"/>
            </a:endParaRPr>
          </a:p>
        </p:txBody>
      </p:sp>
    </p:spTree>
    <p:extLst>
      <p:ext uri="{BB962C8B-B14F-4D97-AF65-F5344CB8AC3E}">
        <p14:creationId xmlns:p14="http://schemas.microsoft.com/office/powerpoint/2010/main" val="3270753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8" y="-474847"/>
            <a:ext cx="7429499" cy="1108928"/>
          </a:xfrm>
        </p:spPr>
        <p:txBody>
          <a:bodyPr/>
          <a:lstStyle/>
          <a:p>
            <a:r>
              <a:rPr lang="en-AU" dirty="0">
                <a:solidFill>
                  <a:schemeClr val="bg1"/>
                </a:solidFill>
                <a:latin typeface="Rockwell" panose="02060603020205020403" pitchFamily="18" charset="0"/>
              </a:rPr>
              <a:t>Dribbler</a:t>
            </a:r>
          </a:p>
        </p:txBody>
      </p:sp>
      <p:sp>
        <p:nvSpPr>
          <p:cNvPr id="7" name="Content Placeholder 2"/>
          <p:cNvSpPr txBox="1">
            <a:spLocks/>
          </p:cNvSpPr>
          <p:nvPr/>
        </p:nvSpPr>
        <p:spPr>
          <a:xfrm>
            <a:off x="516227" y="844025"/>
            <a:ext cx="4866422" cy="3455450"/>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AU" sz="1600" spc="-38" dirty="0">
                <a:solidFill>
                  <a:schemeClr val="bg1"/>
                </a:solidFill>
                <a:latin typeface="Rockwell" panose="02060603020205020403" pitchFamily="18" charset="0"/>
                <a:ea typeface="+mj-ea"/>
                <a:cs typeface="+mj-cs"/>
              </a:rPr>
              <a:t>The assembly of the dribbler is mainly 3D printed and designed for maximum control of the ball. The brushless motor spins a custom moulded silicon bar. After the robot has line of sight of the goal, the solenoid is activated kicking the ball. The ability to control the ball, especially with a passive ball relying on visual tracking allows for the robot to move with speed and still have control over the ball. The position of the dribbler on the robot also allows for the silicon bar to grab the top of the ball as it pivots on the 3D print. Elastic material applies constant downwards pressure on the ball, ensuring a constant connection between dribbler and ball.</a:t>
            </a:r>
          </a:p>
          <a:p>
            <a:endParaRPr lang="en-AU" sz="1200" dirty="0">
              <a:solidFill>
                <a:schemeClr val="bg1"/>
              </a:solidFill>
              <a:latin typeface="Rockwell" panose="02060603020205020403" pitchFamily="18" charset="0"/>
            </a:endParaRPr>
          </a:p>
        </p:txBody>
      </p:sp>
      <p:cxnSp>
        <p:nvCxnSpPr>
          <p:cNvPr id="8" name="Shape 130"/>
          <p:cNvCxnSpPr/>
          <p:nvPr/>
        </p:nvCxnSpPr>
        <p:spPr>
          <a:xfrm>
            <a:off x="5790008" y="0"/>
            <a:ext cx="0" cy="5143500"/>
          </a:xfrm>
          <a:prstGeom prst="straightConnector1">
            <a:avLst/>
          </a:prstGeom>
          <a:noFill/>
          <a:ln w="9525" cap="flat" cmpd="sng">
            <a:solidFill>
              <a:srgbClr val="FFFFFF"/>
            </a:solidFill>
            <a:prstDash val="solid"/>
            <a:round/>
            <a:headEnd type="none" w="lg" len="lg"/>
            <a:tailEnd type="none" w="lg" len="lg"/>
          </a:ln>
        </p:spPr>
      </p:cxnSp>
      <p:pic>
        <p:nvPicPr>
          <p:cNvPr id="9" name="Content Placeholder 8"/>
          <p:cNvPicPr>
            <a:picLocks noGrp="1" noChangeAspect="1"/>
          </p:cNvPicPr>
          <p:nvPr>
            <p:ph idx="1"/>
          </p:nvPr>
        </p:nvPicPr>
        <p:blipFill rotWithShape="1">
          <a:blip r:embed="rId2">
            <a:extLst>
              <a:ext uri="{28A0092B-C50C-407E-A947-70E740481C1C}">
                <a14:useLocalDpi xmlns:a14="http://schemas.microsoft.com/office/drawing/2010/main" val="0"/>
              </a:ext>
            </a:extLst>
          </a:blip>
          <a:srcRect l="24759" t="16526" r="23509" b="24552"/>
          <a:stretch/>
        </p:blipFill>
        <p:spPr>
          <a:xfrm rot="5400000">
            <a:off x="5950857" y="1610179"/>
            <a:ext cx="2532743" cy="1923142"/>
          </a:xfrm>
        </p:spPr>
      </p:pic>
    </p:spTree>
    <p:extLst>
      <p:ext uri="{BB962C8B-B14F-4D97-AF65-F5344CB8AC3E}">
        <p14:creationId xmlns:p14="http://schemas.microsoft.com/office/powerpoint/2010/main" val="1252726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p:nvPr/>
        </p:nvSpPr>
        <p:spPr>
          <a:xfrm>
            <a:off x="87422" y="1726575"/>
            <a:ext cx="4074600" cy="831900"/>
          </a:xfrm>
          <a:prstGeom prst="rect">
            <a:avLst/>
          </a:prstGeom>
          <a:noFill/>
          <a:ln>
            <a:noFill/>
          </a:ln>
        </p:spPr>
        <p:txBody>
          <a:bodyPr wrap="square" lIns="91425" tIns="91425" rIns="91425" bIns="91425" anchor="t" anchorCtr="0">
            <a:noAutofit/>
          </a:bodyPr>
          <a:lstStyle/>
          <a:p>
            <a:pPr marL="0" lvl="0" indent="0">
              <a:spcBef>
                <a:spcPts val="0"/>
              </a:spcBef>
              <a:buNone/>
            </a:pPr>
            <a:r>
              <a:rPr lang="en" sz="1100" b="1" dirty="0">
                <a:solidFill>
                  <a:srgbClr val="FFFFFF"/>
                </a:solidFill>
                <a:latin typeface="Rockwell" panose="02060603020205020403" pitchFamily="18" charset="0"/>
                <a:ea typeface="Raleway"/>
                <a:cs typeface="Raleway"/>
                <a:sym typeface="Raleway"/>
              </a:rPr>
              <a:t>MAIN PCB</a:t>
            </a:r>
          </a:p>
          <a:p>
            <a:pPr lvl="0"/>
            <a:r>
              <a:rPr lang="en-AU" sz="1100" dirty="0">
                <a:solidFill>
                  <a:srgbClr val="FFFFFF"/>
                </a:solidFill>
                <a:latin typeface="Rockwell" panose="02060603020205020403" pitchFamily="18" charset="0"/>
                <a:ea typeface="Varela"/>
                <a:cs typeface="Varela"/>
                <a:sym typeface="Varela"/>
              </a:rPr>
              <a:t>The heart of our robot, containing all major componentry including: IMU, Micro-Controllers, Bluetooth, Camera, etc.</a:t>
            </a:r>
            <a:endParaRPr lang="en" sz="1100" b="1" dirty="0">
              <a:solidFill>
                <a:srgbClr val="FFFFFF"/>
              </a:solidFill>
              <a:latin typeface="Rockwell" panose="02060603020205020403" pitchFamily="18" charset="0"/>
              <a:ea typeface="Raleway"/>
              <a:cs typeface="Raleway"/>
              <a:sym typeface="Raleway"/>
            </a:endParaRPr>
          </a:p>
        </p:txBody>
      </p:sp>
      <p:sp>
        <p:nvSpPr>
          <p:cNvPr id="149" name="Shape 149"/>
          <p:cNvSpPr txBox="1"/>
          <p:nvPr/>
        </p:nvSpPr>
        <p:spPr>
          <a:xfrm>
            <a:off x="4428120" y="138177"/>
            <a:ext cx="3927300" cy="1130100"/>
          </a:xfrm>
          <a:prstGeom prst="rect">
            <a:avLst/>
          </a:prstGeom>
          <a:noFill/>
          <a:ln>
            <a:noFill/>
          </a:ln>
        </p:spPr>
        <p:txBody>
          <a:bodyPr wrap="square" lIns="91425" tIns="91425" rIns="91425" bIns="91425" anchor="t" anchorCtr="0">
            <a:noAutofit/>
          </a:bodyPr>
          <a:lstStyle/>
          <a:p>
            <a:pPr marL="0" lvl="0" indent="0" algn="r">
              <a:spcBef>
                <a:spcPts val="0"/>
              </a:spcBef>
              <a:buNone/>
            </a:pPr>
            <a:r>
              <a:rPr lang="en" b="1" dirty="0">
                <a:solidFill>
                  <a:srgbClr val="FFFFFF"/>
                </a:solidFill>
                <a:latin typeface="Rockwell" panose="02060603020205020403" pitchFamily="18" charset="0"/>
                <a:ea typeface="Raleway"/>
                <a:cs typeface="Raleway"/>
                <a:sym typeface="Raleway"/>
              </a:rPr>
              <a:t>LIGHT PCB</a:t>
            </a:r>
          </a:p>
          <a:p>
            <a:pPr marL="0" lvl="0" indent="0" algn="r" rtl="0">
              <a:spcBef>
                <a:spcPts val="0"/>
              </a:spcBef>
              <a:buNone/>
            </a:pPr>
            <a:r>
              <a:rPr lang="en" sz="1200" dirty="0">
                <a:solidFill>
                  <a:srgbClr val="FFFFFF"/>
                </a:solidFill>
                <a:latin typeface="Rockwell" panose="02060603020205020403" pitchFamily="18" charset="0"/>
                <a:ea typeface="Varela"/>
                <a:cs typeface="Varela"/>
                <a:sym typeface="Varela"/>
              </a:rPr>
              <a:t>24 </a:t>
            </a:r>
            <a:r>
              <a:rPr lang="en-AU" sz="1200" dirty="0">
                <a:solidFill>
                  <a:srgbClr val="FFFFFF"/>
                </a:solidFill>
                <a:latin typeface="Rockwell" panose="02060603020205020403" pitchFamily="18" charset="0"/>
                <a:ea typeface="Varela"/>
                <a:cs typeface="Varela"/>
                <a:sym typeface="Varela"/>
              </a:rPr>
              <a:t>sensor circuits in a dual ringed style.</a:t>
            </a:r>
            <a:endParaRPr lang="en" sz="1200" dirty="0">
              <a:solidFill>
                <a:srgbClr val="FFFFFF"/>
              </a:solidFill>
              <a:latin typeface="Rockwell" panose="02060603020205020403" pitchFamily="18" charset="0"/>
              <a:ea typeface="Varela"/>
              <a:cs typeface="Varela"/>
              <a:sym typeface="Varela"/>
            </a:endParaRPr>
          </a:p>
        </p:txBody>
      </p:sp>
      <p:sp>
        <p:nvSpPr>
          <p:cNvPr id="150" name="Shape 150"/>
          <p:cNvSpPr txBox="1"/>
          <p:nvPr/>
        </p:nvSpPr>
        <p:spPr>
          <a:xfrm>
            <a:off x="4162022" y="2939818"/>
            <a:ext cx="4265100" cy="1130100"/>
          </a:xfrm>
          <a:prstGeom prst="rect">
            <a:avLst/>
          </a:prstGeom>
          <a:noFill/>
          <a:ln>
            <a:noFill/>
          </a:ln>
        </p:spPr>
        <p:txBody>
          <a:bodyPr wrap="square" lIns="91425" tIns="91425" rIns="91425" bIns="91425" anchor="t" anchorCtr="0">
            <a:noAutofit/>
          </a:bodyPr>
          <a:lstStyle/>
          <a:p>
            <a:pPr marL="0" lvl="0" indent="0" algn="r" rtl="0">
              <a:spcBef>
                <a:spcPts val="0"/>
              </a:spcBef>
              <a:buNone/>
            </a:pPr>
            <a:r>
              <a:rPr lang="en" b="1" dirty="0">
                <a:solidFill>
                  <a:srgbClr val="FFFFFF"/>
                </a:solidFill>
                <a:latin typeface="Rockwell" panose="02060603020205020403" pitchFamily="18" charset="0"/>
                <a:ea typeface="Raleway"/>
                <a:cs typeface="Raleway"/>
                <a:sym typeface="Raleway"/>
              </a:rPr>
              <a:t>Kicker PCB</a:t>
            </a:r>
          </a:p>
          <a:p>
            <a:pPr marL="0" lvl="0" indent="0" algn="r" rtl="0">
              <a:spcBef>
                <a:spcPts val="0"/>
              </a:spcBef>
              <a:buNone/>
            </a:pPr>
            <a:r>
              <a:rPr lang="en-AU" sz="1200" dirty="0">
                <a:solidFill>
                  <a:srgbClr val="FFFFFF"/>
                </a:solidFill>
                <a:latin typeface="Rockwell" panose="02060603020205020403" pitchFamily="18" charset="0"/>
                <a:ea typeface="Varela"/>
                <a:cs typeface="Varela"/>
                <a:sym typeface="Varela"/>
              </a:rPr>
              <a:t>A compact charging circuit for use in conjunction with a solenoid.</a:t>
            </a:r>
            <a:endParaRPr lang="en" sz="1200" dirty="0">
              <a:solidFill>
                <a:srgbClr val="FFFFFF"/>
              </a:solidFill>
              <a:latin typeface="Rockwell" panose="02060603020205020403" pitchFamily="18" charset="0"/>
              <a:ea typeface="Varela"/>
              <a:cs typeface="Varela"/>
              <a:sym typeface="Varela"/>
            </a:endParaRPr>
          </a:p>
        </p:txBody>
      </p:sp>
      <p:sp>
        <p:nvSpPr>
          <p:cNvPr id="151" name="Shape 151"/>
          <p:cNvSpPr txBox="1">
            <a:spLocks noGrp="1"/>
          </p:cNvSpPr>
          <p:nvPr>
            <p:ph type="body" idx="4294967295"/>
          </p:nvPr>
        </p:nvSpPr>
        <p:spPr>
          <a:xfrm>
            <a:off x="39322" y="887108"/>
            <a:ext cx="5321300" cy="1246187"/>
          </a:xfrm>
          <a:prstGeom prst="rect">
            <a:avLst/>
          </a:prstGeom>
        </p:spPr>
        <p:txBody>
          <a:bodyPr wrap="square" lIns="91425" tIns="91425" rIns="91425" bIns="91425" anchor="t" anchorCtr="0">
            <a:noAutofit/>
          </a:bodyPr>
          <a:lstStyle/>
          <a:p>
            <a:pPr marL="0" lvl="0" indent="0" rtl="0">
              <a:spcBef>
                <a:spcPts val="0"/>
              </a:spcBef>
              <a:buNone/>
            </a:pPr>
            <a:r>
              <a:rPr lang="en-AU" sz="1100" dirty="0">
                <a:solidFill>
                  <a:schemeClr val="bg1"/>
                </a:solidFill>
                <a:latin typeface="Rockwell" panose="02060603020205020403" pitchFamily="18" charset="0"/>
              </a:rPr>
              <a:t>Custom printed circuit boards (PCBs) were developed and designed incorporating years of experience and knowledge from other students.</a:t>
            </a:r>
          </a:p>
          <a:p>
            <a:pPr marL="0" lvl="0" indent="0" rtl="0">
              <a:spcBef>
                <a:spcPts val="0"/>
              </a:spcBef>
              <a:buNone/>
            </a:pPr>
            <a:r>
              <a:rPr lang="en-AU" sz="1100" dirty="0">
                <a:solidFill>
                  <a:schemeClr val="bg1"/>
                </a:solidFill>
                <a:latin typeface="Rockwell" panose="02060603020205020403" pitchFamily="18" charset="0"/>
              </a:rPr>
              <a:t>The reduction of external wiring reduces inconsistency and potential errors, whilst allowing for deeper levels of intricacy.</a:t>
            </a:r>
          </a:p>
        </p:txBody>
      </p:sp>
      <p:sp>
        <p:nvSpPr>
          <p:cNvPr id="152" name="Shape 152"/>
          <p:cNvSpPr txBox="1">
            <a:spLocks noGrp="1"/>
          </p:cNvSpPr>
          <p:nvPr>
            <p:ph type="title" idx="4294967295"/>
          </p:nvPr>
        </p:nvSpPr>
        <p:spPr>
          <a:xfrm>
            <a:off x="-6350" y="627544"/>
            <a:ext cx="3838575" cy="387350"/>
          </a:xfrm>
          <a:prstGeom prst="rect">
            <a:avLst/>
          </a:prstGeom>
        </p:spPr>
        <p:txBody>
          <a:bodyPr wrap="square" lIns="91425" tIns="91425" rIns="91425" bIns="91425" anchor="b" anchorCtr="0">
            <a:noAutofit/>
          </a:bodyPr>
          <a:lstStyle/>
          <a:p>
            <a:pPr marL="0" lvl="0" indent="0" rtl="0">
              <a:spcBef>
                <a:spcPts val="0"/>
              </a:spcBef>
              <a:buNone/>
            </a:pPr>
            <a:r>
              <a:rPr lang="en" sz="3200" dirty="0">
                <a:solidFill>
                  <a:schemeClr val="bg1"/>
                </a:solidFill>
                <a:latin typeface="Rockwell" panose="02060603020205020403" pitchFamily="18" charset="0"/>
              </a:rPr>
              <a:t>PRINTED CIRCUIT BOARDS</a:t>
            </a:r>
          </a:p>
        </p:txBody>
      </p:sp>
      <p:pic>
        <p:nvPicPr>
          <p:cNvPr id="2" name="Picture 1">
            <a:extLst>
              <a:ext uri="{FF2B5EF4-FFF2-40B4-BE49-F238E27FC236}">
                <a16:creationId xmlns:a16="http://schemas.microsoft.com/office/drawing/2014/main" id="{2CEE6A74-F2A7-4F35-9DFE-24A2EA945635}"/>
              </a:ext>
            </a:extLst>
          </p:cNvPr>
          <p:cNvPicPr>
            <a:picLocks noChangeAspect="1"/>
          </p:cNvPicPr>
          <p:nvPr/>
        </p:nvPicPr>
        <p:blipFill>
          <a:blip r:embed="rId3">
            <a:clrChange>
              <a:clrFrom>
                <a:srgbClr val="818181"/>
              </a:clrFrom>
              <a:clrTo>
                <a:srgbClr val="818181">
                  <a:alpha val="0"/>
                </a:srgbClr>
              </a:clrTo>
            </a:clrChange>
          </a:blip>
          <a:stretch>
            <a:fillRect/>
          </a:stretch>
        </p:blipFill>
        <p:spPr>
          <a:xfrm>
            <a:off x="74380" y="2489136"/>
            <a:ext cx="1965403" cy="2229926"/>
          </a:xfrm>
          <a:prstGeom prst="rect">
            <a:avLst/>
          </a:prstGeom>
        </p:spPr>
      </p:pic>
      <p:pic>
        <p:nvPicPr>
          <p:cNvPr id="8" name="Picture 7">
            <a:extLst>
              <a:ext uri="{FF2B5EF4-FFF2-40B4-BE49-F238E27FC236}">
                <a16:creationId xmlns:a16="http://schemas.microsoft.com/office/drawing/2014/main" id="{A366CF2A-7862-4F79-A597-FF383051E0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796" b="89980" l="9995" r="89980">
                        <a14:foregroundMark x1="57118" y1="8796" x2="60441" y2="8796"/>
                        <a14:backgroundMark x1="36632" y1="74272" x2="84846" y2="79497"/>
                        <a14:backgroundMark x1="58333" y1="37302" x2="63145" y2="23644"/>
                        <a14:backgroundMark x1="54092" y1="43750" x2="55605" y2="42526"/>
                        <a14:backgroundMark x1="49578" y1="42526" x2="50496" y2="43353"/>
                        <a14:backgroundMark x1="64955" y1="68254" x2="49578" y2="69048"/>
                      </a14:backgroundRemoval>
                    </a14:imgEffect>
                  </a14:imgLayer>
                </a14:imgProps>
              </a:ext>
            </a:extLst>
          </a:blip>
          <a:stretch>
            <a:fillRect/>
          </a:stretch>
        </p:blipFill>
        <p:spPr>
          <a:xfrm rot="18286222">
            <a:off x="4841780" y="3223707"/>
            <a:ext cx="3604480" cy="2703359"/>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31376" t="22999" r="29776" b="20988"/>
          <a:stretch/>
        </p:blipFill>
        <p:spPr>
          <a:xfrm>
            <a:off x="6372385" y="799674"/>
            <a:ext cx="1560285" cy="1499838"/>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27017" t="22138" r="26865" b="15717"/>
          <a:stretch/>
        </p:blipFill>
        <p:spPr>
          <a:xfrm rot="16200000">
            <a:off x="1974573" y="2602448"/>
            <a:ext cx="2229927" cy="2003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6E55-016E-44B2-BF41-68939048A80C}"/>
              </a:ext>
            </a:extLst>
          </p:cNvPr>
          <p:cNvSpPr>
            <a:spLocks noGrp="1"/>
          </p:cNvSpPr>
          <p:nvPr>
            <p:ph type="title"/>
          </p:nvPr>
        </p:nvSpPr>
        <p:spPr/>
        <p:txBody>
          <a:bodyPr/>
          <a:lstStyle/>
          <a:p>
            <a:r>
              <a:rPr lang="en-AU" dirty="0">
                <a:latin typeface="Rockwell" panose="02060603020205020403" pitchFamily="18" charset="0"/>
              </a:rPr>
              <a:t>Use of Sensors</a:t>
            </a:r>
          </a:p>
        </p:txBody>
      </p:sp>
      <p:sp>
        <p:nvSpPr>
          <p:cNvPr id="4" name="Text Placeholder 3">
            <a:extLst>
              <a:ext uri="{FF2B5EF4-FFF2-40B4-BE49-F238E27FC236}">
                <a16:creationId xmlns:a16="http://schemas.microsoft.com/office/drawing/2014/main" id="{86E8EDA3-450D-40DB-83B0-E71256DC8B00}"/>
              </a:ext>
            </a:extLst>
          </p:cNvPr>
          <p:cNvSpPr>
            <a:spLocks noGrp="1"/>
          </p:cNvSpPr>
          <p:nvPr>
            <p:ph type="body" sz="half" idx="2"/>
          </p:nvPr>
        </p:nvSpPr>
        <p:spPr/>
        <p:txBody>
          <a:bodyPr/>
          <a:lstStyle/>
          <a:p>
            <a:r>
              <a:rPr lang="en-AU" dirty="0">
                <a:latin typeface="Rockwell" panose="02060603020205020403" pitchFamily="18" charset="0"/>
              </a:rPr>
              <a:t>Team Apex – Australia</a:t>
            </a:r>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t="15937" b="15937"/>
          <a:stretch>
            <a:fillRect/>
          </a:stretch>
        </p:blipFill>
        <p:spPr/>
      </p:pic>
    </p:spTree>
    <p:extLst>
      <p:ext uri="{BB962C8B-B14F-4D97-AF65-F5344CB8AC3E}">
        <p14:creationId xmlns:p14="http://schemas.microsoft.com/office/powerpoint/2010/main" val="3879287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3" name="Shape 163"/>
          <p:cNvSpPr txBox="1">
            <a:spLocks noGrp="1"/>
          </p:cNvSpPr>
          <p:nvPr>
            <p:ph type="body" idx="4294967295"/>
          </p:nvPr>
        </p:nvSpPr>
        <p:spPr>
          <a:xfrm>
            <a:off x="0" y="774700"/>
            <a:ext cx="3492500" cy="2078038"/>
          </a:xfrm>
          <a:prstGeom prst="rect">
            <a:avLst/>
          </a:prstGeom>
        </p:spPr>
        <p:txBody>
          <a:bodyPr wrap="square" lIns="91425" tIns="91425" rIns="91425" bIns="91425" anchor="t" anchorCtr="0">
            <a:noAutofit/>
          </a:bodyPr>
          <a:lstStyle/>
          <a:p>
            <a:pPr marL="0" lvl="0" indent="0" rtl="0">
              <a:spcBef>
                <a:spcPts val="0"/>
              </a:spcBef>
              <a:buNone/>
            </a:pPr>
            <a:r>
              <a:rPr lang="en" sz="1100" b="1" dirty="0">
                <a:solidFill>
                  <a:schemeClr val="bg1"/>
                </a:solidFill>
                <a:latin typeface="Rockwell" panose="02060603020205020403" pitchFamily="18" charset="0"/>
              </a:rPr>
              <a:t>Light Sensors</a:t>
            </a:r>
          </a:p>
          <a:p>
            <a:pPr marL="457200" lvl="0" indent="-298450" rtl="0">
              <a:spcBef>
                <a:spcPts val="0"/>
              </a:spcBef>
              <a:spcAft>
                <a:spcPts val="0"/>
              </a:spcAft>
              <a:buSzPts val="1100"/>
              <a:buChar char="-"/>
            </a:pPr>
            <a:r>
              <a:rPr lang="en" sz="1100" dirty="0">
                <a:solidFill>
                  <a:schemeClr val="bg1"/>
                </a:solidFill>
                <a:latin typeface="Rockwell" panose="02060603020205020403" pitchFamily="18" charset="0"/>
              </a:rPr>
              <a:t>24 </a:t>
            </a:r>
            <a:r>
              <a:rPr lang="en-AU" sz="1100" dirty="0">
                <a:solidFill>
                  <a:schemeClr val="bg1"/>
                </a:solidFill>
                <a:latin typeface="Rockwell" panose="02060603020205020403" pitchFamily="18" charset="0"/>
              </a:rPr>
              <a:t>Light sensors arranged a tight circular ring.</a:t>
            </a:r>
            <a:endParaRPr lang="en" sz="1100" dirty="0">
              <a:solidFill>
                <a:schemeClr val="bg1"/>
              </a:solidFill>
              <a:latin typeface="Rockwell" panose="02060603020205020403" pitchFamily="18" charset="0"/>
            </a:endParaRPr>
          </a:p>
          <a:p>
            <a:pPr marL="457200" lvl="0" indent="-298450" rtl="0">
              <a:spcBef>
                <a:spcPts val="0"/>
              </a:spcBef>
              <a:spcAft>
                <a:spcPts val="0"/>
              </a:spcAft>
              <a:buSzPts val="1100"/>
              <a:buChar char="-"/>
            </a:pPr>
            <a:r>
              <a:rPr lang="en-AU" sz="1100" dirty="0">
                <a:solidFill>
                  <a:schemeClr val="bg1"/>
                </a:solidFill>
                <a:latin typeface="Rockwell" panose="02060603020205020403" pitchFamily="18" charset="0"/>
              </a:rPr>
              <a:t>Placing the LEDs on an outer ring allowed the shrinking of the sensor circle and increased consistency in line detection</a:t>
            </a:r>
          </a:p>
          <a:p>
            <a:pPr marL="457200" lvl="0" indent="-298450" rtl="0">
              <a:spcBef>
                <a:spcPts val="0"/>
              </a:spcBef>
              <a:spcAft>
                <a:spcPts val="0"/>
              </a:spcAft>
              <a:buSzPts val="1100"/>
              <a:buChar char="-"/>
            </a:pPr>
            <a:r>
              <a:rPr lang="en-AU" sz="1100" dirty="0">
                <a:solidFill>
                  <a:schemeClr val="bg1"/>
                </a:solidFill>
                <a:latin typeface="Rockwell" panose="02060603020205020403" pitchFamily="18" charset="0"/>
              </a:rPr>
              <a:t>As red produces the highest contrast between red and green, it was chosen as the LED colour.</a:t>
            </a:r>
            <a:endParaRPr lang="en" sz="1100" dirty="0">
              <a:solidFill>
                <a:schemeClr val="bg1"/>
              </a:solidFill>
              <a:latin typeface="Rockwell" panose="02060603020205020403" pitchFamily="18" charset="0"/>
            </a:endParaRPr>
          </a:p>
        </p:txBody>
      </p:sp>
      <p:sp>
        <p:nvSpPr>
          <p:cNvPr id="164" name="Shape 164"/>
          <p:cNvSpPr txBox="1">
            <a:spLocks noGrp="1"/>
          </p:cNvSpPr>
          <p:nvPr>
            <p:ph type="title" idx="4294967295"/>
          </p:nvPr>
        </p:nvSpPr>
        <p:spPr>
          <a:xfrm>
            <a:off x="0" y="212725"/>
            <a:ext cx="3492500" cy="444500"/>
          </a:xfrm>
          <a:prstGeom prst="rect">
            <a:avLst/>
          </a:prstGeom>
        </p:spPr>
        <p:txBody>
          <a:bodyPr wrap="square" lIns="91425" tIns="91425" rIns="91425" bIns="91425" anchor="b" anchorCtr="0">
            <a:noAutofit/>
          </a:bodyPr>
          <a:lstStyle/>
          <a:p>
            <a:pPr marL="0" lvl="0" indent="0" rtl="0">
              <a:spcBef>
                <a:spcPts val="0"/>
              </a:spcBef>
              <a:buNone/>
            </a:pPr>
            <a:r>
              <a:rPr lang="en" dirty="0">
                <a:solidFill>
                  <a:schemeClr val="bg1"/>
                </a:solidFill>
                <a:latin typeface="Rockwell" panose="02060603020205020403" pitchFamily="18" charset="0"/>
              </a:rPr>
              <a:t>ELECTRONICS</a:t>
            </a:r>
          </a:p>
        </p:txBody>
      </p:sp>
      <p:sp>
        <p:nvSpPr>
          <p:cNvPr id="167" name="Shape 167"/>
          <p:cNvSpPr txBox="1">
            <a:spLocks noGrp="1"/>
          </p:cNvSpPr>
          <p:nvPr>
            <p:ph type="body" idx="4294967295"/>
          </p:nvPr>
        </p:nvSpPr>
        <p:spPr>
          <a:xfrm>
            <a:off x="132443" y="2859995"/>
            <a:ext cx="3695700" cy="1776413"/>
          </a:xfrm>
          <a:prstGeom prst="rect">
            <a:avLst/>
          </a:prstGeom>
        </p:spPr>
        <p:txBody>
          <a:bodyPr wrap="square" lIns="91425" tIns="91425" rIns="91425" bIns="91425" anchor="t" anchorCtr="0">
            <a:noAutofit/>
          </a:bodyPr>
          <a:lstStyle/>
          <a:p>
            <a:pPr marL="0" lvl="0" indent="-69850" rtl="0">
              <a:spcBef>
                <a:spcPts val="0"/>
              </a:spcBef>
              <a:buClr>
                <a:schemeClr val="dk1"/>
              </a:buClr>
              <a:buSzPts val="1100"/>
              <a:buFont typeface="Arial"/>
              <a:buNone/>
            </a:pPr>
            <a:r>
              <a:rPr lang="en" sz="1100" b="1" dirty="0">
                <a:solidFill>
                  <a:schemeClr val="bg1"/>
                </a:solidFill>
                <a:latin typeface="Rockwell" panose="02060603020205020403" pitchFamily="18" charset="0"/>
              </a:rPr>
              <a:t>Bluetooth</a:t>
            </a:r>
          </a:p>
          <a:p>
            <a:pPr marL="0" lvl="0" indent="-69850" rtl="0">
              <a:spcBef>
                <a:spcPts val="0"/>
              </a:spcBef>
              <a:buClr>
                <a:schemeClr val="dk1"/>
              </a:buClr>
              <a:buSzPts val="1100"/>
              <a:buFont typeface="Arial"/>
              <a:buNone/>
            </a:pPr>
            <a:r>
              <a:rPr lang="en-AU" sz="1100" dirty="0">
                <a:solidFill>
                  <a:schemeClr val="bg1"/>
                </a:solidFill>
                <a:latin typeface="Rockwell" panose="02060603020205020403" pitchFamily="18" charset="0"/>
              </a:rPr>
              <a:t>Dual Bluetooth modules were incorporated for dedicated debug and inter robot communication (IRC).  These Bluetooth modules allow for the transmission of key field data wirelessly. Information such as the ball location is vital when direct line of sight is required. In addition it allows for quick swapping between defender and attacker protocols.</a:t>
            </a:r>
            <a:endParaRPr sz="1100" dirty="0">
              <a:solidFill>
                <a:schemeClr val="bg1"/>
              </a:solidFill>
              <a:latin typeface="Rockwell" panose="02060603020205020403" pitchFamily="18" charset="0"/>
            </a:endParaRPr>
          </a:p>
          <a:p>
            <a:pPr marL="0" lvl="0" indent="-69850" rtl="0">
              <a:spcBef>
                <a:spcPts val="0"/>
              </a:spcBef>
              <a:buClr>
                <a:schemeClr val="dk1"/>
              </a:buClr>
              <a:buSzPts val="1100"/>
              <a:buFont typeface="Arial"/>
              <a:buNone/>
            </a:pPr>
            <a:endParaRPr sz="1100" b="1" dirty="0">
              <a:solidFill>
                <a:schemeClr val="bg1"/>
              </a:solidFill>
              <a:latin typeface="Rockwell" panose="02060603020205020403" pitchFamily="18" charset="0"/>
            </a:endParaRPr>
          </a:p>
          <a:p>
            <a:pPr marL="0" lvl="0" indent="0" rtl="0">
              <a:spcBef>
                <a:spcPts val="0"/>
              </a:spcBef>
              <a:buNone/>
            </a:pPr>
            <a:r>
              <a:rPr lang="en-AU" sz="1100" dirty="0">
                <a:solidFill>
                  <a:schemeClr val="bg1"/>
                </a:solidFill>
                <a:latin typeface="Rockwell" panose="02060603020205020403" pitchFamily="18" charset="0"/>
              </a:rPr>
              <a:t> </a:t>
            </a:r>
            <a:endParaRPr sz="1100" dirty="0">
              <a:solidFill>
                <a:schemeClr val="bg1"/>
              </a:solidFill>
              <a:latin typeface="Rockwell" panose="02060603020205020403" pitchFamily="18" charset="0"/>
            </a:endParaRPr>
          </a:p>
        </p:txBody>
      </p:sp>
      <p:sp>
        <p:nvSpPr>
          <p:cNvPr id="11" name="Shape 167">
            <a:extLst>
              <a:ext uri="{FF2B5EF4-FFF2-40B4-BE49-F238E27FC236}">
                <a16:creationId xmlns:a16="http://schemas.microsoft.com/office/drawing/2014/main" id="{DDFD30B0-4609-4D09-981F-FCE8A29A13C3}"/>
              </a:ext>
            </a:extLst>
          </p:cNvPr>
          <p:cNvSpPr txBox="1">
            <a:spLocks/>
          </p:cNvSpPr>
          <p:nvPr/>
        </p:nvSpPr>
        <p:spPr>
          <a:xfrm>
            <a:off x="4402823" y="221673"/>
            <a:ext cx="3695900" cy="17754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1pPr>
            <a:lvl2pPr marR="0" lvl="1"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2pPr>
            <a:lvl3pPr marR="0" lvl="2"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3pPr>
            <a:lvl4pPr marR="0" lvl="3"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4pPr>
            <a:lvl5pPr marR="0" lvl="4"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5pPr>
            <a:lvl6pPr marR="0" lvl="5"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6pPr>
            <a:lvl7pPr marR="0" lvl="6"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7pPr>
            <a:lvl8pPr marR="0" lvl="7"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8pPr>
            <a:lvl9pPr marR="0" lvl="8" algn="l" rtl="0">
              <a:lnSpc>
                <a:spcPct val="115000"/>
              </a:lnSpc>
              <a:spcBef>
                <a:spcPts val="0"/>
              </a:spcBef>
              <a:spcAft>
                <a:spcPts val="1000"/>
              </a:spcAft>
              <a:buClr>
                <a:srgbClr val="FFFFFF"/>
              </a:buClr>
              <a:buSzPts val="1400"/>
              <a:buFont typeface="Varela"/>
              <a:buChar char="╶"/>
              <a:defRPr sz="1400" b="0" i="0" u="none" strike="noStrike" cap="none">
                <a:solidFill>
                  <a:srgbClr val="FFFFFF"/>
                </a:solidFill>
                <a:latin typeface="Varela"/>
                <a:ea typeface="Varela"/>
                <a:cs typeface="Varela"/>
                <a:sym typeface="Varela"/>
              </a:defRPr>
            </a:lvl9pPr>
          </a:lstStyle>
          <a:p>
            <a:pPr indent="-69850">
              <a:buClr>
                <a:schemeClr val="dk1"/>
              </a:buClr>
              <a:buSzPts val="1100"/>
              <a:buFont typeface="Arial"/>
              <a:buNone/>
            </a:pPr>
            <a:r>
              <a:rPr lang="en-US" sz="1100" b="1" dirty="0">
                <a:solidFill>
                  <a:schemeClr val="bg1"/>
                </a:solidFill>
                <a:latin typeface="Rockwell" panose="02060603020205020403" pitchFamily="18" charset="0"/>
              </a:rPr>
              <a:t>LIDAR</a:t>
            </a:r>
          </a:p>
          <a:p>
            <a:pPr indent="-69850">
              <a:buClr>
                <a:schemeClr val="dk1"/>
              </a:buClr>
              <a:buSzPts val="1100"/>
              <a:buFont typeface="Arial"/>
              <a:buNone/>
            </a:pPr>
            <a:r>
              <a:rPr lang="en-US" sz="1100" b="1" dirty="0">
                <a:solidFill>
                  <a:schemeClr val="bg1"/>
                </a:solidFill>
                <a:latin typeface="Rockwell" panose="02060603020205020403" pitchFamily="18" charset="0"/>
              </a:rPr>
              <a:t>Four LIDAR modules have been implemented for use in highly accurate robot positioning. Previous iterations have used a camera to calculate distance from a goal, but this served inconsistent and inaccurate. The use of LIDAR removes this issue entirely.</a:t>
            </a:r>
          </a:p>
          <a:p>
            <a:pPr>
              <a:buFont typeface="Varela"/>
              <a:buNone/>
            </a:pPr>
            <a:endParaRPr lang="en-US" sz="1100" dirty="0">
              <a:solidFill>
                <a:schemeClr val="bg1"/>
              </a:solidFill>
              <a:latin typeface="Rockwell" panose="02060603020205020403"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307" r="16764" b="19369"/>
          <a:stretch/>
        </p:blipFill>
        <p:spPr>
          <a:xfrm>
            <a:off x="4572000" y="2087999"/>
            <a:ext cx="3247200" cy="27303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877" y="-568228"/>
            <a:ext cx="7429499" cy="1108928"/>
          </a:xfrm>
        </p:spPr>
        <p:txBody>
          <a:bodyPr/>
          <a:lstStyle/>
          <a:p>
            <a:r>
              <a:rPr lang="en-AU" dirty="0">
                <a:solidFill>
                  <a:schemeClr val="bg1"/>
                </a:solidFill>
                <a:latin typeface="Rockwell" panose="02060603020205020403" pitchFamily="18" charset="0"/>
              </a:rPr>
              <a:t>360° camera</a:t>
            </a:r>
          </a:p>
        </p:txBody>
      </p:sp>
      <p:sp>
        <p:nvSpPr>
          <p:cNvPr id="3" name="Content Placeholder 2"/>
          <p:cNvSpPr>
            <a:spLocks noGrp="1"/>
          </p:cNvSpPr>
          <p:nvPr>
            <p:ph idx="1"/>
          </p:nvPr>
        </p:nvSpPr>
        <p:spPr>
          <a:xfrm>
            <a:off x="484680" y="674147"/>
            <a:ext cx="4430806" cy="3795206"/>
          </a:xfrm>
        </p:spPr>
        <p:txBody>
          <a:bodyPr>
            <a:normAutofit/>
          </a:bodyPr>
          <a:lstStyle/>
          <a:p>
            <a:pPr marL="285750" indent="-285750">
              <a:buFont typeface="Arial" panose="020B0604020202020204" pitchFamily="34" charset="0"/>
              <a:buChar char="•"/>
            </a:pPr>
            <a:r>
              <a:rPr lang="en-AU" dirty="0">
                <a:solidFill>
                  <a:schemeClr val="bg1"/>
                </a:solidFill>
                <a:latin typeface="Rockwell" panose="02060603020205020403" pitchFamily="18" charset="0"/>
              </a:rPr>
              <a:t>The 360 degree camera as the name suggests, allows for vision in every direction. </a:t>
            </a:r>
          </a:p>
          <a:p>
            <a:pPr marL="285750" indent="-285750">
              <a:buFont typeface="Arial" panose="020B0604020202020204" pitchFamily="34" charset="0"/>
              <a:buChar char="•"/>
            </a:pPr>
            <a:r>
              <a:rPr lang="en-AU" dirty="0">
                <a:solidFill>
                  <a:schemeClr val="bg1"/>
                </a:solidFill>
                <a:latin typeface="Rockwell" panose="02060603020205020403" pitchFamily="18" charset="0"/>
              </a:rPr>
              <a:t>The assembly comprises of an </a:t>
            </a:r>
            <a:r>
              <a:rPr lang="en" dirty="0">
                <a:solidFill>
                  <a:schemeClr val="bg1"/>
                </a:solidFill>
                <a:latin typeface="Rockwell" panose="02060603020205020403" pitchFamily="18" charset="0"/>
                <a:sym typeface="Raleway"/>
              </a:rPr>
              <a:t>OpenMV M7 Camera,</a:t>
            </a:r>
            <a:r>
              <a:rPr lang="en-AU" dirty="0">
                <a:solidFill>
                  <a:schemeClr val="bg1"/>
                </a:solidFill>
                <a:latin typeface="Rockwell" panose="02060603020205020403" pitchFamily="18" charset="0"/>
              </a:rPr>
              <a:t> 3D printed mount then a transparent acrylic tube holding up another 3D printed mirror mount. </a:t>
            </a:r>
          </a:p>
          <a:p>
            <a:pPr marL="285750" indent="-285750">
              <a:buFont typeface="Arial" panose="020B0604020202020204" pitchFamily="34" charset="0"/>
              <a:buChar char="•"/>
            </a:pPr>
            <a:r>
              <a:rPr lang="en-AU" dirty="0">
                <a:solidFill>
                  <a:schemeClr val="bg1"/>
                </a:solidFill>
                <a:latin typeface="Rockwell" panose="02060603020205020403" pitchFamily="18" charset="0"/>
              </a:rPr>
              <a:t>The 360 degree function is made possible by the camera looking at a dome shaped piece of mirror. </a:t>
            </a:r>
          </a:p>
          <a:p>
            <a:pPr marL="285750" indent="-285750">
              <a:buFont typeface="Arial" panose="020B0604020202020204" pitchFamily="34" charset="0"/>
              <a:buChar char="•"/>
            </a:pPr>
            <a:r>
              <a:rPr lang="en-AU" dirty="0">
                <a:solidFill>
                  <a:schemeClr val="bg1"/>
                </a:solidFill>
                <a:latin typeface="Rockwell" panose="02060603020205020403" pitchFamily="18" charset="0"/>
              </a:rPr>
              <a:t>The moulded piece of mirror was created by heating it up and forming it over a specifically designed mould. </a:t>
            </a:r>
          </a:p>
          <a:p>
            <a:pPr marL="285750" indent="-285750">
              <a:buFont typeface="Arial" panose="020B0604020202020204" pitchFamily="34" charset="0"/>
              <a:buChar char="•"/>
            </a:pPr>
            <a:r>
              <a:rPr lang="en-AU" dirty="0">
                <a:solidFill>
                  <a:schemeClr val="bg1"/>
                </a:solidFill>
                <a:latin typeface="Rockwell" panose="02060603020205020403" pitchFamily="18" charset="0"/>
              </a:rPr>
              <a:t>The wide plate on the very top is there to stop interference from the camera looking at objects beyond the mirror.</a:t>
            </a:r>
          </a:p>
        </p:txBody>
      </p:sp>
      <p:cxnSp>
        <p:nvCxnSpPr>
          <p:cNvPr id="4" name="Shape 130"/>
          <p:cNvCxnSpPr/>
          <p:nvPr/>
        </p:nvCxnSpPr>
        <p:spPr>
          <a:xfrm>
            <a:off x="5497908" y="0"/>
            <a:ext cx="0" cy="5143500"/>
          </a:xfrm>
          <a:prstGeom prst="straightConnector1">
            <a:avLst/>
          </a:prstGeom>
          <a:noFill/>
          <a:ln w="9525" cap="flat" cmpd="sng">
            <a:solidFill>
              <a:srgbClr val="FFFFFF"/>
            </a:solidFill>
            <a:prstDash val="solid"/>
            <a:round/>
            <a:headEnd type="none" w="lg" len="lg"/>
            <a:tailEnd type="none" w="lg" len="lg"/>
          </a:ln>
        </p:spPr>
      </p:cxnSp>
      <p:sp>
        <p:nvSpPr>
          <p:cNvPr id="6" name="TextBox 5"/>
          <p:cNvSpPr txBox="1"/>
          <p:nvPr/>
        </p:nvSpPr>
        <p:spPr>
          <a:xfrm>
            <a:off x="6233022" y="1616366"/>
            <a:ext cx="2668089" cy="253916"/>
          </a:xfrm>
          <a:prstGeom prst="rect">
            <a:avLst/>
          </a:prstGeom>
          <a:noFill/>
        </p:spPr>
        <p:txBody>
          <a:bodyPr wrap="square" rtlCol="0">
            <a:spAutoFit/>
          </a:bodyPr>
          <a:lstStyle/>
          <a:p>
            <a:r>
              <a:rPr lang="en-AU" sz="1050" dirty="0">
                <a:solidFill>
                  <a:schemeClr val="bg1"/>
                </a:solidFill>
                <a:latin typeface="Rockwell" panose="02060603020205020403" pitchFamily="18" charset="0"/>
              </a:rPr>
              <a:t>Mirror mount</a:t>
            </a:r>
          </a:p>
        </p:txBody>
      </p:sp>
      <p:sp>
        <p:nvSpPr>
          <p:cNvPr id="7" name="TextBox 6"/>
          <p:cNvSpPr txBox="1"/>
          <p:nvPr/>
        </p:nvSpPr>
        <p:spPr>
          <a:xfrm>
            <a:off x="7803007" y="1733861"/>
            <a:ext cx="974170" cy="415498"/>
          </a:xfrm>
          <a:prstGeom prst="rect">
            <a:avLst/>
          </a:prstGeom>
          <a:noFill/>
        </p:spPr>
        <p:txBody>
          <a:bodyPr wrap="square" rtlCol="0">
            <a:spAutoFit/>
          </a:bodyPr>
          <a:lstStyle/>
          <a:p>
            <a:r>
              <a:rPr lang="en-AU" sz="1050" dirty="0">
                <a:solidFill>
                  <a:schemeClr val="bg1"/>
                </a:solidFill>
                <a:latin typeface="Rockwell" panose="02060603020205020403" pitchFamily="18" charset="0"/>
              </a:rPr>
              <a:t>Moulded mirror</a:t>
            </a:r>
          </a:p>
        </p:txBody>
      </p:sp>
      <p:sp>
        <p:nvSpPr>
          <p:cNvPr id="8" name="TextBox 7"/>
          <p:cNvSpPr txBox="1"/>
          <p:nvPr/>
        </p:nvSpPr>
        <p:spPr>
          <a:xfrm>
            <a:off x="7762925" y="2140298"/>
            <a:ext cx="1222603" cy="577081"/>
          </a:xfrm>
          <a:prstGeom prst="rect">
            <a:avLst/>
          </a:prstGeom>
          <a:noFill/>
        </p:spPr>
        <p:txBody>
          <a:bodyPr wrap="square" rtlCol="0">
            <a:spAutoFit/>
          </a:bodyPr>
          <a:lstStyle/>
          <a:p>
            <a:r>
              <a:rPr lang="en" sz="1050" dirty="0">
                <a:solidFill>
                  <a:schemeClr val="bg1"/>
                </a:solidFill>
                <a:latin typeface="Rockwell" panose="02060603020205020403" pitchFamily="18" charset="0"/>
                <a:sym typeface="Raleway"/>
              </a:rPr>
              <a:t>Transparent acrylic tube</a:t>
            </a:r>
          </a:p>
          <a:p>
            <a:endParaRPr lang="en-AU" sz="1050" dirty="0">
              <a:solidFill>
                <a:schemeClr val="bg1"/>
              </a:solidFill>
              <a:latin typeface="Rockwell" panose="02060603020205020403" pitchFamily="18" charset="0"/>
            </a:endParaRPr>
          </a:p>
        </p:txBody>
      </p:sp>
      <p:sp>
        <p:nvSpPr>
          <p:cNvPr id="9" name="TextBox 8"/>
          <p:cNvSpPr txBox="1"/>
          <p:nvPr/>
        </p:nvSpPr>
        <p:spPr>
          <a:xfrm>
            <a:off x="7762925" y="2555796"/>
            <a:ext cx="1054334" cy="415498"/>
          </a:xfrm>
          <a:prstGeom prst="rect">
            <a:avLst/>
          </a:prstGeom>
          <a:noFill/>
        </p:spPr>
        <p:txBody>
          <a:bodyPr wrap="square" rtlCol="0">
            <a:spAutoFit/>
          </a:bodyPr>
          <a:lstStyle/>
          <a:p>
            <a:r>
              <a:rPr lang="en-AU" sz="1050" dirty="0">
                <a:solidFill>
                  <a:schemeClr val="bg1"/>
                </a:solidFill>
                <a:latin typeface="Rockwell" panose="02060603020205020403" pitchFamily="18" charset="0"/>
              </a:rPr>
              <a:t>3D printed mount</a:t>
            </a:r>
          </a:p>
        </p:txBody>
      </p:sp>
      <p:sp>
        <p:nvSpPr>
          <p:cNvPr id="10" name="TextBox 9"/>
          <p:cNvSpPr txBox="1"/>
          <p:nvPr/>
        </p:nvSpPr>
        <p:spPr>
          <a:xfrm>
            <a:off x="6287161" y="3113950"/>
            <a:ext cx="1054334" cy="415498"/>
          </a:xfrm>
          <a:prstGeom prst="rect">
            <a:avLst/>
          </a:prstGeom>
          <a:noFill/>
        </p:spPr>
        <p:txBody>
          <a:bodyPr wrap="square" rtlCol="0">
            <a:spAutoFit/>
          </a:bodyPr>
          <a:lstStyle/>
          <a:p>
            <a:r>
              <a:rPr lang="en" sz="1050" dirty="0">
                <a:solidFill>
                  <a:schemeClr val="bg1"/>
                </a:solidFill>
                <a:latin typeface="Rockwell" panose="02060603020205020403" pitchFamily="18" charset="0"/>
                <a:sym typeface="Raleway"/>
              </a:rPr>
              <a:t>OpenMV M7 Camera</a:t>
            </a:r>
            <a:endParaRPr lang="en-AU" sz="1050" dirty="0">
              <a:solidFill>
                <a:schemeClr val="bg1"/>
              </a:solidFill>
              <a:latin typeface="Rockwell" panose="02060603020205020403" pitchFamily="18" charset="0"/>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7662" t="11768" r="25680" b="47873"/>
          <a:stretch/>
        </p:blipFill>
        <p:spPr>
          <a:xfrm>
            <a:off x="5625863" y="1858465"/>
            <a:ext cx="2177144" cy="1255485"/>
          </a:xfrm>
          <a:prstGeom prst="rect">
            <a:avLst/>
          </a:prstGeom>
        </p:spPr>
      </p:pic>
    </p:spTree>
    <p:extLst>
      <p:ext uri="{BB962C8B-B14F-4D97-AF65-F5344CB8AC3E}">
        <p14:creationId xmlns:p14="http://schemas.microsoft.com/office/powerpoint/2010/main" val="284052350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527</TotalTime>
  <Words>2155</Words>
  <Application>Microsoft Office PowerPoint</Application>
  <PresentationFormat>On-screen Show (16:9)</PresentationFormat>
  <Paragraphs>134</Paragraphs>
  <Slides>23</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Rockwell</vt:lpstr>
      <vt:lpstr>DengXian Light</vt:lpstr>
      <vt:lpstr>Century Schoolbook</vt:lpstr>
      <vt:lpstr>Calibri</vt:lpstr>
      <vt:lpstr>DengXian</vt:lpstr>
      <vt:lpstr>Times New Roman</vt:lpstr>
      <vt:lpstr>Twentieth Century</vt:lpstr>
      <vt:lpstr>Varela</vt:lpstr>
      <vt:lpstr>Raleway</vt:lpstr>
      <vt:lpstr>Arial</vt:lpstr>
      <vt:lpstr>Wingdings 2</vt:lpstr>
      <vt:lpstr>View</vt:lpstr>
      <vt:lpstr>Team Apex</vt:lpstr>
      <vt:lpstr>TEAM DYNAMIC</vt:lpstr>
      <vt:lpstr>Chassis Design</vt:lpstr>
      <vt:lpstr>ROBOT STRUCTURE</vt:lpstr>
      <vt:lpstr>Dribbler</vt:lpstr>
      <vt:lpstr>PRINTED CIRCUIT BOARDS</vt:lpstr>
      <vt:lpstr>Use of Sensors</vt:lpstr>
      <vt:lpstr>ELECTRONICS</vt:lpstr>
      <vt:lpstr>360° camera</vt:lpstr>
      <vt:lpstr>Game Strategy</vt:lpstr>
      <vt:lpstr>PowerPoint Presentation</vt:lpstr>
      <vt:lpstr>Overall Logic</vt:lpstr>
      <vt:lpstr>Ball and Goal Tracking:</vt:lpstr>
      <vt:lpstr>Field Co-ordinate System</vt:lpstr>
      <vt:lpstr>Orbit (Attacker)</vt:lpstr>
      <vt:lpstr>Motors</vt:lpstr>
      <vt:lpstr>Line Avoidance</vt:lpstr>
      <vt:lpstr>Light Sensor Logic</vt:lpstr>
      <vt:lpstr>Bluetooth</vt:lpstr>
      <vt:lpstr>Problem Solving</vt:lpstr>
      <vt:lpstr>PROGRESS</vt:lpstr>
      <vt:lpstr>PROGRESS</vt:lpstr>
      <vt:lpstr>FUTURE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FG&amp;B BRISBANE BOYS’ COLLEGE - AUSTRALIA</dc:title>
  <cp:lastModifiedBy>Robert McArthur</cp:lastModifiedBy>
  <cp:revision>66</cp:revision>
  <dcterms:modified xsi:type="dcterms:W3CDTF">2018-06-17T15:36:33Z</dcterms:modified>
</cp:coreProperties>
</file>